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04" r:id="rId2"/>
  </p:sldMasterIdLst>
  <p:notesMasterIdLst>
    <p:notesMasterId r:id="rId58"/>
  </p:notesMasterIdLst>
  <p:handoutMasterIdLst>
    <p:handoutMasterId r:id="rId59"/>
  </p:handoutMasterIdLst>
  <p:sldIdLst>
    <p:sldId id="256" r:id="rId3"/>
    <p:sldId id="591" r:id="rId4"/>
    <p:sldId id="618" r:id="rId5"/>
    <p:sldId id="568" r:id="rId6"/>
    <p:sldId id="569" r:id="rId7"/>
    <p:sldId id="592" r:id="rId8"/>
    <p:sldId id="571" r:id="rId9"/>
    <p:sldId id="572" r:id="rId10"/>
    <p:sldId id="573" r:id="rId11"/>
    <p:sldId id="574" r:id="rId12"/>
    <p:sldId id="575" r:id="rId13"/>
    <p:sldId id="576" r:id="rId14"/>
    <p:sldId id="577" r:id="rId15"/>
    <p:sldId id="582" r:id="rId16"/>
    <p:sldId id="629" r:id="rId17"/>
    <p:sldId id="583" r:id="rId18"/>
    <p:sldId id="584" r:id="rId19"/>
    <p:sldId id="594" r:id="rId20"/>
    <p:sldId id="595" r:id="rId21"/>
    <p:sldId id="596" r:id="rId22"/>
    <p:sldId id="597" r:id="rId23"/>
    <p:sldId id="619" r:id="rId24"/>
    <p:sldId id="620" r:id="rId25"/>
    <p:sldId id="624" r:id="rId26"/>
    <p:sldId id="625" r:id="rId27"/>
    <p:sldId id="626" r:id="rId28"/>
    <p:sldId id="627" r:id="rId29"/>
    <p:sldId id="511" r:id="rId30"/>
    <p:sldId id="586" r:id="rId31"/>
    <p:sldId id="587" r:id="rId32"/>
    <p:sldId id="588" r:id="rId33"/>
    <p:sldId id="589" r:id="rId34"/>
    <p:sldId id="590" r:id="rId35"/>
    <p:sldId id="598" r:id="rId36"/>
    <p:sldId id="599"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612" r:id="rId50"/>
    <p:sldId id="613" r:id="rId51"/>
    <p:sldId id="614" r:id="rId52"/>
    <p:sldId id="615" r:id="rId53"/>
    <p:sldId id="616" r:id="rId54"/>
    <p:sldId id="617" r:id="rId55"/>
    <p:sldId id="628" r:id="rId56"/>
    <p:sldId id="507" r:id="rId57"/>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2"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E5E5E5"/>
    <a:srgbClr val="5B6591"/>
    <a:srgbClr val="E2E1FF"/>
    <a:srgbClr val="C1C0FF"/>
    <a:srgbClr val="FFFFFF"/>
    <a:srgbClr val="BE3600"/>
    <a:srgbClr val="000000"/>
    <a:srgbClr val="B2E4D7"/>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0" autoAdjust="0"/>
    <p:restoredTop sz="79050" autoAdjust="0"/>
  </p:normalViewPr>
  <p:slideViewPr>
    <p:cSldViewPr snapToGrid="0" showGuides="1">
      <p:cViewPr varScale="1">
        <p:scale>
          <a:sx n="49" d="100"/>
          <a:sy n="49" d="100"/>
        </p:scale>
        <p:origin x="510" y="54"/>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tool offers a</a:t>
            </a:r>
            <a:r>
              <a:rPr lang="en-US" baseline="0" dirty="0" smtClean="0"/>
              <a:t> Dropdown menu to choose the State, but when the entire nation is selected is simply colors everything at the average, which is not at all useful. Now we just have a green image of the U.S.</a:t>
            </a:r>
            <a:endParaRPr lang="en-US" dirty="0"/>
          </a:p>
        </p:txBody>
      </p:sp>
    </p:spTree>
    <p:extLst>
      <p:ext uri="{BB962C8B-B14F-4D97-AF65-F5344CB8AC3E}">
        <p14:creationId xmlns:p14="http://schemas.microsoft.com/office/powerpoint/2010/main" val="1648966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done by </a:t>
            </a:r>
            <a:r>
              <a:rPr lang="en-US" dirty="0" err="1" smtClean="0"/>
              <a:t>RealtyTrack</a:t>
            </a:r>
            <a:r>
              <a:rPr lang="en-US" dirty="0" smtClean="0"/>
              <a:t>,</a:t>
            </a:r>
            <a:r>
              <a:rPr lang="en-US" baseline="0" dirty="0" smtClean="0"/>
              <a:t> is really well done. It shows the foreclosures by county in the United States during that same time period of 2008. It’s a colorblind friendly palette of blue and red and it’s easy to see which counties in the US were hit the hardest during this time. California, Nevada, Florida and Detroit were all hit really hard.</a:t>
            </a:r>
            <a:endParaRPr lang="en-US" dirty="0"/>
          </a:p>
        </p:txBody>
      </p:sp>
    </p:spTree>
    <p:extLst>
      <p:ext uri="{BB962C8B-B14F-4D97-AF65-F5344CB8AC3E}">
        <p14:creationId xmlns:p14="http://schemas.microsoft.com/office/powerpoint/2010/main" val="3285776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the county map from </a:t>
            </a:r>
            <a:r>
              <a:rPr lang="en-US" dirty="0" err="1" smtClean="0"/>
              <a:t>RealtyTrack</a:t>
            </a:r>
            <a:r>
              <a:rPr lang="en-US" dirty="0" smtClean="0"/>
              <a:t> to this map, which shows the GDP recovery by county using dots</a:t>
            </a:r>
            <a:r>
              <a:rPr lang="en-US" baseline="0" dirty="0" smtClean="0"/>
              <a:t> on the map. Dots can be useful, but in this case, plotting 3,000 dots that are fairly large and on top of each other really obscures the view of the counties. A shaded map, also called a choropleth map, would have been much better in this case, as well as avoiding red and green together as we discussed in module 4.</a:t>
            </a:r>
            <a:endParaRPr lang="en-US" dirty="0"/>
          </a:p>
        </p:txBody>
      </p:sp>
    </p:spTree>
    <p:extLst>
      <p:ext uri="{BB962C8B-B14F-4D97-AF65-F5344CB8AC3E}">
        <p14:creationId xmlns:p14="http://schemas.microsoft.com/office/powerpoint/2010/main" val="476322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 GIF by darkhorseanalytics.com]</a:t>
            </a:r>
            <a:endParaRPr lang="en-US" b="1" dirty="0"/>
          </a:p>
        </p:txBody>
      </p:sp>
    </p:spTree>
    <p:extLst>
      <p:ext uri="{BB962C8B-B14F-4D97-AF65-F5344CB8AC3E}">
        <p14:creationId xmlns:p14="http://schemas.microsoft.com/office/powerpoint/2010/main" val="40484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of data by county, this time showing what term</a:t>
            </a:r>
            <a:r>
              <a:rPr lang="en-US" baseline="0" dirty="0" smtClean="0"/>
              <a:t> people use as the generic name for Soft Drinks. This shows a Categorical-Sequential color scheme. It’s light to dark for prevalence of the term, but different color hues for the different names.  If you grew up on the east or west cost then you probably used the term “Soda”. In the north and part of the Midwest, people use the term “Pop”. The south is the most interesting, because when you ask the waiter or waitress for a “Coke”, they will likely ask you what kind of “Coke”? To which you might reply “a Sprite”.</a:t>
            </a:r>
          </a:p>
          <a:p>
            <a:endParaRPr lang="en-US" baseline="0" dirty="0" smtClean="0"/>
          </a:p>
          <a:p>
            <a:endParaRPr lang="en-US" dirty="0"/>
          </a:p>
        </p:txBody>
      </p:sp>
    </p:spTree>
    <p:extLst>
      <p:ext uri="{BB962C8B-B14F-4D97-AF65-F5344CB8AC3E}">
        <p14:creationId xmlns:p14="http://schemas.microsoft.com/office/powerpoint/2010/main" val="3656459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by Hermann </a:t>
            </a:r>
            <a:r>
              <a:rPr lang="en-US" dirty="0" err="1" smtClean="0"/>
              <a:t>Zschieger</a:t>
            </a:r>
            <a:r>
              <a:rPr lang="en-US" baseline="0" dirty="0" smtClean="0"/>
              <a:t> visualized paths of people moving and the reason why. This is an example where dots on a map, along with paths, works very well.</a:t>
            </a:r>
            <a:endParaRPr lang="en-US" dirty="0"/>
          </a:p>
        </p:txBody>
      </p:sp>
    </p:spTree>
    <p:extLst>
      <p:ext uri="{BB962C8B-B14F-4D97-AF65-F5344CB8AC3E}">
        <p14:creationId xmlns:p14="http://schemas.microsoft.com/office/powerpoint/2010/main" val="102073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map of the</a:t>
            </a:r>
            <a:r>
              <a:rPr lang="en-US" baseline="0" dirty="0" smtClean="0"/>
              <a:t> Bank Branches in the United States was created by Jeff Shaffer. There is actually no map layer in this visualization, not even a country border. Yet we can still see the outline of the US clearly. This map is simply made up of 92,000 points on the map plotting actual location of each branch. It’s interesting to see where these bank branches are located, but it’s not very useful beyond that. In fact, if there were no title on this, I could have easily said this was the Verizon coverage map. It’s the same map that we would see if we plotted the post offices, or McDonalds locations. That’s because these places are going to be centered around the areas of the highest population. This is basically a proxy for a population map.</a:t>
            </a:r>
          </a:p>
          <a:p>
            <a:endParaRPr lang="en-US" baseline="0" dirty="0" smtClean="0"/>
          </a:p>
          <a:p>
            <a:r>
              <a:rPr lang="en-US" baseline="0" dirty="0" smtClean="0"/>
              <a:t>Let’s dive into the data and see what happens when we filter or add color.</a:t>
            </a:r>
            <a:endParaRPr lang="en-US" dirty="0"/>
          </a:p>
        </p:txBody>
      </p:sp>
    </p:spTree>
    <p:extLst>
      <p:ext uri="{BB962C8B-B14F-4D97-AF65-F5344CB8AC3E}">
        <p14:creationId xmlns:p14="http://schemas.microsoft.com/office/powerpoint/2010/main" val="130269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distribution</a:t>
            </a:r>
            <a:r>
              <a:rPr lang="en-US" baseline="0" dirty="0" smtClean="0"/>
              <a:t> of the top 4 banks. Wells Fargo seems to have nationwide coverage, but as soon as we drop to #2 we can start to see some difference. US Bank does not have any branches on the east coast of the southern coast.</a:t>
            </a:r>
            <a:endParaRPr lang="en-US" dirty="0"/>
          </a:p>
        </p:txBody>
      </p:sp>
    </p:spTree>
    <p:extLst>
      <p:ext uri="{BB962C8B-B14F-4D97-AF65-F5344CB8AC3E}">
        <p14:creationId xmlns:p14="http://schemas.microsoft.com/office/powerpoint/2010/main" val="3945019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drop to #5-10 we can really see the differences in the data. We’re still in the top 10 banks in</a:t>
            </a:r>
            <a:r>
              <a:rPr lang="en-US" baseline="0" dirty="0" smtClean="0"/>
              <a:t> the US and they are all very different. Regions Bank is very heavy in the south while TD Bank is on the east coast. Fifth Third is heavy in the Midwest bear their headquarters in Cincinnati, Ohio.</a:t>
            </a:r>
            <a:endParaRPr lang="en-US" dirty="0"/>
          </a:p>
        </p:txBody>
      </p:sp>
    </p:spTree>
    <p:extLst>
      <p:ext uri="{BB962C8B-B14F-4D97-AF65-F5344CB8AC3E}">
        <p14:creationId xmlns:p14="http://schemas.microsoft.com/office/powerpoint/2010/main" val="125902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some color and filtering a few banks together we can see some interesting patterns. For example, if US Bank were looking to expand their bank branch coverage in the US, TD Bank and SunTrust would be very complimentary banks to help them fill in the east coast and the south.</a:t>
            </a:r>
            <a:endParaRPr lang="en-US" dirty="0"/>
          </a:p>
        </p:txBody>
      </p:sp>
    </p:spTree>
    <p:extLst>
      <p:ext uri="{BB962C8B-B14F-4D97-AF65-F5344CB8AC3E}">
        <p14:creationId xmlns:p14="http://schemas.microsoft.com/office/powerpoint/2010/main" val="334326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a:solidFill>
            <a:srgbClr val="FFFFFF"/>
          </a:solidFill>
          <a:ln/>
        </p:spPr>
      </p:sp>
      <p:sp>
        <p:nvSpPr>
          <p:cNvPr id="73730"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189523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another visualization</a:t>
            </a:r>
            <a:r>
              <a:rPr lang="en-US" baseline="0" dirty="0" smtClean="0"/>
              <a:t> by Jeff, showing trash routes in Cincinnati, Ohio using public data from Open Data Cincinnati.</a:t>
            </a:r>
            <a:endParaRPr lang="en-US" dirty="0"/>
          </a:p>
        </p:txBody>
      </p:sp>
    </p:spTree>
    <p:extLst>
      <p:ext uri="{BB962C8B-B14F-4D97-AF65-F5344CB8AC3E}">
        <p14:creationId xmlns:p14="http://schemas.microsoft.com/office/powerpoint/2010/main" val="3543278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created</a:t>
            </a:r>
            <a:r>
              <a:rPr lang="en-US" baseline="0" dirty="0" smtClean="0"/>
              <a:t> this video to show the trash routes for his trash day, mapping all of the truck movements for Tuesday, March 15</a:t>
            </a:r>
            <a:r>
              <a:rPr lang="en-US" baseline="30000" dirty="0" smtClean="0"/>
              <a:t>th</a:t>
            </a:r>
            <a:r>
              <a:rPr lang="en-US" baseline="0" dirty="0" smtClean="0"/>
              <a:t>, 2017. The trucks start at 6am on the west side of Cincinnati. They work through the neighborhoods, street by street. Starting around 9am and through the morning, the trucks start heading north to the landfill to empty their trucks. By 1pm the trucks have filled in most of the day’s route through the neighborhoods, but a few of them continue until 4pm.</a:t>
            </a:r>
            <a:endParaRPr lang="en-US" dirty="0"/>
          </a:p>
        </p:txBody>
      </p:sp>
    </p:spTree>
    <p:extLst>
      <p:ext uri="{BB962C8B-B14F-4D97-AF65-F5344CB8AC3E}">
        <p14:creationId xmlns:p14="http://schemas.microsoft.com/office/powerpoint/2010/main" val="3890452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then</a:t>
            </a:r>
            <a:r>
              <a:rPr lang="en-US" baseline="0" dirty="0" smtClean="0"/>
              <a:t> mapped the entire week, which is interactive. Clicking the day of the week will filter the route for that particular day.</a:t>
            </a:r>
            <a:endParaRPr lang="en-US" dirty="0"/>
          </a:p>
        </p:txBody>
      </p:sp>
    </p:spTree>
    <p:extLst>
      <p:ext uri="{BB962C8B-B14F-4D97-AF65-F5344CB8AC3E}">
        <p14:creationId xmlns:p14="http://schemas.microsoft.com/office/powerpoint/2010/main" val="2295399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Tuesday.</a:t>
            </a:r>
            <a:endParaRPr lang="en-US" dirty="0"/>
          </a:p>
        </p:txBody>
      </p:sp>
    </p:spTree>
    <p:extLst>
      <p:ext uri="{BB962C8B-B14F-4D97-AF65-F5344CB8AC3E}">
        <p14:creationId xmlns:p14="http://schemas.microsoft.com/office/powerpoint/2010/main" val="2940086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Thursday.</a:t>
            </a:r>
            <a:endParaRPr lang="en-US" dirty="0"/>
          </a:p>
        </p:txBody>
      </p:sp>
    </p:spTree>
    <p:extLst>
      <p:ext uri="{BB962C8B-B14F-4D97-AF65-F5344CB8AC3E}">
        <p14:creationId xmlns:p14="http://schemas.microsoft.com/office/powerpoint/2010/main" val="2629810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Friday.</a:t>
            </a:r>
            <a:endParaRPr lang="en-US" dirty="0"/>
          </a:p>
        </p:txBody>
      </p:sp>
    </p:spTree>
    <p:extLst>
      <p:ext uri="{BB962C8B-B14F-4D97-AF65-F5344CB8AC3E}">
        <p14:creationId xmlns:p14="http://schemas.microsoft.com/office/powerpoint/2010/main" val="1710220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process of geocoding is taking an address, for example 123 Main Street and converting it to a Latitude and Longitude. Latitude lines are horizontal lines across the earth. Longitude lines are vertical lines.</a:t>
            </a:r>
          </a:p>
          <a:p>
            <a:endParaRPr lang="en-US" baseline="0" dirty="0" smtClean="0"/>
          </a:p>
          <a:p>
            <a:r>
              <a:rPr lang="en-US" baseline="0" dirty="0" smtClean="0"/>
              <a:t>Above the equator in the northern hemisphere, the Latitude lines are notated as North or positive numbers, below the equator they are notated as South or negative numbers.</a:t>
            </a:r>
          </a:p>
          <a:p>
            <a:endParaRPr lang="en-US" baseline="0" dirty="0" smtClean="0"/>
          </a:p>
          <a:p>
            <a:r>
              <a:rPr lang="en-US" baseline="0" dirty="0" smtClean="0"/>
              <a:t>To the east of the Prime Meridian, Longitude lines are notated as East or positive numbers and to the west of the Prime Meridian they are notated as west or negative numbers.</a:t>
            </a:r>
            <a:endParaRPr lang="en-US" dirty="0"/>
          </a:p>
        </p:txBody>
      </p:sp>
    </p:spTree>
    <p:extLst>
      <p:ext uri="{BB962C8B-B14F-4D97-AF65-F5344CB8AC3E}">
        <p14:creationId xmlns:p14="http://schemas.microsoft.com/office/powerpoint/2010/main" val="2197518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Latitude and Longitude are typically expressed in one of two ways. For</a:t>
            </a:r>
            <a:r>
              <a:rPr lang="en-US" baseline="0" dirty="0" smtClean="0"/>
              <a:t> example, the Latitude shown here is North 38 degrees, 41 minutes and 7.8351 seconds (which is showing the seconds decimal)</a:t>
            </a:r>
          </a:p>
          <a:p>
            <a:endParaRPr lang="en-US" baseline="0" dirty="0" smtClean="0"/>
          </a:p>
          <a:p>
            <a:r>
              <a:rPr lang="en-US" baseline="0" dirty="0" smtClean="0"/>
              <a:t>Most business intelligence tools and mapping software geocode using degrees decimal.  The math conversion between the two is very simple. Just divide the minutes and second by 60.</a:t>
            </a:r>
          </a:p>
          <a:p>
            <a:endParaRPr lang="en-US" baseline="0" dirty="0" smtClean="0"/>
          </a:p>
          <a:p>
            <a:r>
              <a:rPr lang="en-US" baseline="0" dirty="0" smtClean="0"/>
              <a:t>7.8351 seconds divided by 60 = .130586</a:t>
            </a:r>
          </a:p>
          <a:p>
            <a:r>
              <a:rPr lang="en-US" baseline="0" dirty="0" smtClean="0"/>
              <a:t>41.130586 divided by 60 = .68551</a:t>
            </a:r>
            <a:endParaRPr lang="en-US" dirty="0"/>
          </a:p>
        </p:txBody>
      </p:sp>
    </p:spTree>
    <p:extLst>
      <p:ext uri="{BB962C8B-B14F-4D97-AF65-F5344CB8AC3E}">
        <p14:creationId xmlns:p14="http://schemas.microsoft.com/office/powerpoint/2010/main" val="83125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different ways to geocode and address. There are packages in R and Python, but there are also number of tools available online. If processing really large files of address then you or your company would likely be using a commercial grade solution. Many companies automatically geocode all of their addresses in their system.</a:t>
            </a:r>
          </a:p>
        </p:txBody>
      </p:sp>
    </p:spTree>
    <p:extLst>
      <p:ext uri="{BB962C8B-B14F-4D97-AF65-F5344CB8AC3E}">
        <p14:creationId xmlns:p14="http://schemas.microsoft.com/office/powerpoint/2010/main" val="2709485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baseline="0" dirty="0" smtClean="0"/>
              <a:t>Geocod.io has a very nice interface and allows for 2,500 records per day for free and it’s fairly cheap to process after that. You can upload files to their website and then download the results. In addition to geocoding, Geocod.io also appends additional fields to the output that you might find useful.</a:t>
            </a:r>
            <a:endParaRPr lang="en-US" dirty="0" smtClean="0"/>
          </a:p>
          <a:p>
            <a:endParaRPr lang="en-US" dirty="0"/>
          </a:p>
        </p:txBody>
      </p:sp>
    </p:spTree>
    <p:extLst>
      <p:ext uri="{BB962C8B-B14F-4D97-AF65-F5344CB8AC3E}">
        <p14:creationId xmlns:p14="http://schemas.microsoft.com/office/powerpoint/2010/main" val="1597053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this map by the Bureau of Labor Statistics. What they are attempting to show is the unemployment rate by State</a:t>
            </a:r>
            <a:r>
              <a:rPr lang="en-US" baseline="0" dirty="0" smtClean="0"/>
              <a:t> in December 2008, which was during the financial crisis. What’s the issue with the color here?</a:t>
            </a:r>
          </a:p>
          <a:p>
            <a:endParaRPr lang="en-US" baseline="0" dirty="0" smtClean="0"/>
          </a:p>
          <a:p>
            <a:r>
              <a:rPr lang="en-US" baseline="0" dirty="0" smtClean="0"/>
              <a:t>[let the class discuss color]</a:t>
            </a:r>
          </a:p>
          <a:p>
            <a:endParaRPr lang="en-US" baseline="0" dirty="0" smtClean="0"/>
          </a:p>
          <a:p>
            <a:r>
              <a:rPr lang="en-US" baseline="0" dirty="0" smtClean="0"/>
              <a:t>The problem is that they are using different color hues to represent higher unemployment. They are using yellow, orange, red, purple and black. Readers could certainly be confused trying to think of purple as worse than red and dark red.</a:t>
            </a:r>
            <a:endParaRPr lang="en-US" dirty="0"/>
          </a:p>
        </p:txBody>
      </p:sp>
    </p:spTree>
    <p:extLst>
      <p:ext uri="{BB962C8B-B14F-4D97-AF65-F5344CB8AC3E}">
        <p14:creationId xmlns:p14="http://schemas.microsoft.com/office/powerpoint/2010/main" val="2605681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find the need to calculate the distance between two points on a map. This requires a bit of math, because the world is not flat. This formula can be used in any program that offers these functions (cosine, sin, radians, etc.) This will work well in programs like Excel or Tableau. You simply input the Latitude and Longitude for the two points and the distance, as the crow </a:t>
            </a:r>
            <a:r>
              <a:rPr lang="en-US" baseline="0" dirty="0" err="1" smtClean="0"/>
              <a:t>flys</a:t>
            </a:r>
            <a:r>
              <a:rPr lang="en-US" baseline="0" dirty="0" smtClean="0"/>
              <a:t>, will be calculated in kilometers, miles or even nautical miles. </a:t>
            </a:r>
            <a:endParaRPr lang="en-US" dirty="0"/>
          </a:p>
        </p:txBody>
      </p:sp>
    </p:spTree>
    <p:extLst>
      <p:ext uri="{BB962C8B-B14F-4D97-AF65-F5344CB8AC3E}">
        <p14:creationId xmlns:p14="http://schemas.microsoft.com/office/powerpoint/2010/main" val="3800719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data set that includes country, state, city, or longitude and latitude can be used as spatial data. If the dimension is not identified by tableau as geographic data, it can be changed to reflect spatial data. </a:t>
            </a:r>
          </a:p>
        </p:txBody>
      </p:sp>
    </p:spTree>
    <p:extLst>
      <p:ext uri="{BB962C8B-B14F-4D97-AF65-F5344CB8AC3E}">
        <p14:creationId xmlns:p14="http://schemas.microsoft.com/office/powerpoint/2010/main" val="36832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generated longitude and latitude drag the dimension you want to see either into the sheet, or under detail in the marks card. As you can see here each country has a dot representing the different countries.</a:t>
            </a:r>
          </a:p>
        </p:txBody>
      </p:sp>
    </p:spTree>
    <p:extLst>
      <p:ext uri="{BB962C8B-B14F-4D97-AF65-F5344CB8AC3E}">
        <p14:creationId xmlns:p14="http://schemas.microsoft.com/office/powerpoint/2010/main" val="517969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changed to states… </a:t>
            </a:r>
          </a:p>
        </p:txBody>
      </p:sp>
    </p:spTree>
    <p:extLst>
      <p:ext uri="{BB962C8B-B14F-4D97-AF65-F5344CB8AC3E}">
        <p14:creationId xmlns:p14="http://schemas.microsoft.com/office/powerpoint/2010/main" val="2050712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cities. </a:t>
            </a:r>
          </a:p>
        </p:txBody>
      </p:sp>
    </p:spTree>
    <p:extLst>
      <p:ext uri="{BB962C8B-B14F-4D97-AF65-F5344CB8AC3E}">
        <p14:creationId xmlns:p14="http://schemas.microsoft.com/office/powerpoint/2010/main" val="2348368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here a map can be created based on the data provided to provide meaningful analysis. </a:t>
            </a:r>
          </a:p>
        </p:txBody>
      </p:sp>
    </p:spTree>
    <p:extLst>
      <p:ext uri="{BB962C8B-B14F-4D97-AF65-F5344CB8AC3E}">
        <p14:creationId xmlns:p14="http://schemas.microsoft.com/office/powerpoint/2010/main" val="590369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408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are in map services click add – </a:t>
            </a:r>
            <a:r>
              <a:rPr lang="en-US" dirty="0" err="1"/>
              <a:t>mapbox</a:t>
            </a:r>
            <a:r>
              <a:rPr lang="en-US" dirty="0"/>
              <a:t> maps</a:t>
            </a:r>
          </a:p>
        </p:txBody>
      </p:sp>
    </p:spTree>
    <p:extLst>
      <p:ext uri="{BB962C8B-B14F-4D97-AF65-F5344CB8AC3E}">
        <p14:creationId xmlns:p14="http://schemas.microsoft.com/office/powerpoint/2010/main" val="661347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are in to the </a:t>
            </a:r>
            <a:r>
              <a:rPr lang="en-US" dirty="0" err="1"/>
              <a:t>mapbox</a:t>
            </a:r>
            <a:r>
              <a:rPr lang="en-US" dirty="0"/>
              <a:t> maps in tableau, log into your </a:t>
            </a:r>
            <a:r>
              <a:rPr lang="en-US" dirty="0" err="1"/>
              <a:t>mapbox</a:t>
            </a:r>
            <a:r>
              <a:rPr lang="en-US" dirty="0"/>
              <a:t> account online to access the online token. Copy this onto your clipboard.</a:t>
            </a:r>
          </a:p>
        </p:txBody>
      </p:sp>
    </p:spTree>
    <p:extLst>
      <p:ext uri="{BB962C8B-B14F-4D97-AF65-F5344CB8AC3E}">
        <p14:creationId xmlns:p14="http://schemas.microsoft.com/office/powerpoint/2010/main" val="59001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will click classic – name the style – and paste the token. You can then use the map box preset style to pick a style you like.</a:t>
            </a:r>
          </a:p>
        </p:txBody>
      </p:sp>
    </p:spTree>
    <p:extLst>
      <p:ext uri="{BB962C8B-B14F-4D97-AF65-F5344CB8AC3E}">
        <p14:creationId xmlns:p14="http://schemas.microsoft.com/office/powerpoint/2010/main" val="3799993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pull up the Use</a:t>
            </a:r>
            <a:r>
              <a:rPr lang="en-US" baseline="0" dirty="0" smtClean="0"/>
              <a:t> of Color in Data Visualization again. What method should they have used here?</a:t>
            </a:r>
          </a:p>
          <a:p>
            <a:endParaRPr lang="en-US" b="1" baseline="0" dirty="0" smtClean="0"/>
          </a:p>
          <a:p>
            <a:r>
              <a:rPr lang="en-US" b="1" baseline="0" dirty="0" smtClean="0"/>
              <a:t>[let the class answer]</a:t>
            </a:r>
            <a:endParaRPr lang="en-US" b="1" baseline="0" dirty="0"/>
          </a:p>
          <a:p>
            <a:endParaRPr lang="en-US" baseline="0" dirty="0"/>
          </a:p>
        </p:txBody>
      </p:sp>
    </p:spTree>
    <p:extLst>
      <p:ext uri="{BB962C8B-B14F-4D97-AF65-F5344CB8AC3E}">
        <p14:creationId xmlns:p14="http://schemas.microsoft.com/office/powerpoint/2010/main" val="3695925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click Okay the new map background will be displayed.</a:t>
            </a:r>
          </a:p>
        </p:txBody>
      </p:sp>
    </p:spTree>
    <p:extLst>
      <p:ext uri="{BB962C8B-B14F-4D97-AF65-F5344CB8AC3E}">
        <p14:creationId xmlns:p14="http://schemas.microsoft.com/office/powerpoint/2010/main" val="1959685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background maps you can use through </a:t>
            </a:r>
            <a:r>
              <a:rPr lang="en-US" dirty="0" err="1"/>
              <a:t>mapbox</a:t>
            </a:r>
            <a:r>
              <a:rPr lang="en-US" dirty="0"/>
              <a:t>.</a:t>
            </a:r>
          </a:p>
        </p:txBody>
      </p:sp>
    </p:spTree>
    <p:extLst>
      <p:ext uri="{BB962C8B-B14F-4D97-AF65-F5344CB8AC3E}">
        <p14:creationId xmlns:p14="http://schemas.microsoft.com/office/powerpoint/2010/main" val="1173775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https://www.interworks.com/blog/dyu/2017/03/09/data-viz-mapping-dc-potholepalooza-2016</a:t>
            </a:r>
            <a:endParaRPr lang="en-US" dirty="0"/>
          </a:p>
        </p:txBody>
      </p:sp>
    </p:spTree>
    <p:extLst>
      <p:ext uri="{BB962C8B-B14F-4D97-AF65-F5344CB8AC3E}">
        <p14:creationId xmlns:p14="http://schemas.microsoft.com/office/powerpoint/2010/main" val="21338430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in the top right hand corner is a dual axis map. It contains polygons mapping out the different neighborhoods and contains the location of potholes that were fixed in the city of Washington DC. </a:t>
            </a:r>
          </a:p>
        </p:txBody>
      </p:sp>
    </p:spTree>
    <p:extLst>
      <p:ext uri="{BB962C8B-B14F-4D97-AF65-F5344CB8AC3E}">
        <p14:creationId xmlns:p14="http://schemas.microsoft.com/office/powerpoint/2010/main" val="4236318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this you first drag the geometry measure to the details to create the map as shown in the first section. Then you drag the a second latitude to the rows section to make two maps. From there on the marks card, you will see two latitudes. The one highlighted now is the top one and it is the polygons for the neighborhoods.  </a:t>
            </a:r>
          </a:p>
        </p:txBody>
      </p:sp>
    </p:spTree>
    <p:extLst>
      <p:ext uri="{BB962C8B-B14F-4D97-AF65-F5344CB8AC3E}">
        <p14:creationId xmlns:p14="http://schemas.microsoft.com/office/powerpoint/2010/main" val="4820231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one is the map below, and it shows the points in the analysis. </a:t>
            </a:r>
          </a:p>
        </p:txBody>
      </p:sp>
    </p:spTree>
    <p:extLst>
      <p:ext uri="{BB962C8B-B14F-4D97-AF65-F5344CB8AC3E}">
        <p14:creationId xmlns:p14="http://schemas.microsoft.com/office/powerpoint/2010/main" val="3123515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combine them you highlight the second latitude and click “Dual Axis”</a:t>
            </a:r>
          </a:p>
        </p:txBody>
      </p:sp>
    </p:spTree>
    <p:extLst>
      <p:ext uri="{BB962C8B-B14F-4D97-AF65-F5344CB8AC3E}">
        <p14:creationId xmlns:p14="http://schemas.microsoft.com/office/powerpoint/2010/main" val="1169989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19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should be moved </a:t>
            </a:r>
            <a:r>
              <a:rPr lang="en-US" baseline="0" smtClean="0"/>
              <a:t>to Mapping deck.</a:t>
            </a:r>
            <a:endParaRPr lang="en-US"/>
          </a:p>
        </p:txBody>
      </p:sp>
    </p:spTree>
    <p:extLst>
      <p:ext uri="{BB962C8B-B14F-4D97-AF65-F5344CB8AC3E}">
        <p14:creationId xmlns:p14="http://schemas.microsoft.com/office/powerpoint/2010/main" val="57121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sequential color going from light to dark would have been better and much easier to read.</a:t>
            </a:r>
            <a:endParaRPr lang="en-US" dirty="0"/>
          </a:p>
        </p:txBody>
      </p:sp>
    </p:spTree>
    <p:extLst>
      <p:ext uri="{BB962C8B-B14F-4D97-AF65-F5344CB8AC3E}">
        <p14:creationId xmlns:p14="http://schemas.microsoft.com/office/powerpoint/2010/main" val="139303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didn’t even need to use color, they could have just used a gray scale.</a:t>
            </a:r>
            <a:endParaRPr lang="en-US" dirty="0"/>
          </a:p>
        </p:txBody>
      </p:sp>
    </p:spTree>
    <p:extLst>
      <p:ext uri="{BB962C8B-B14F-4D97-AF65-F5344CB8AC3E}">
        <p14:creationId xmlns:p14="http://schemas.microsoft.com/office/powerpoint/2010/main" val="2438500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complicate the problem further, here are the maps for December 2008 and October 2011. What’s the problem now?</a:t>
            </a:r>
          </a:p>
          <a:p>
            <a:endParaRPr lang="en-US" dirty="0" smtClean="0"/>
          </a:p>
          <a:p>
            <a:r>
              <a:rPr lang="en-US" b="1" dirty="0" smtClean="0"/>
              <a:t>[let</a:t>
            </a:r>
            <a:r>
              <a:rPr lang="en-US" b="1" baseline="0" dirty="0" smtClean="0"/>
              <a:t> the class figure it out – it’s a different range of color for the scale]</a:t>
            </a:r>
            <a:endParaRPr lang="en-US" b="1" dirty="0"/>
          </a:p>
        </p:txBody>
      </p:sp>
    </p:spTree>
    <p:extLst>
      <p:ext uri="{BB962C8B-B14F-4D97-AF65-F5344CB8AC3E}">
        <p14:creationId xmlns:p14="http://schemas.microsoft.com/office/powerpoint/2010/main" val="126552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scale side by side. This makes the comparison of the two time periods impossible. In fact, looking at the maps</a:t>
            </a:r>
            <a:r>
              <a:rPr lang="en-US" baseline="0" dirty="0" smtClean="0"/>
              <a:t> and thinking that darker colors are worse, the maps seem to indicate that by 2011 things were much better, since most of the country is </a:t>
            </a:r>
            <a:r>
              <a:rPr lang="en-US" baseline="0" dirty="0" err="1" smtClean="0"/>
              <a:t>ligher</a:t>
            </a:r>
            <a:r>
              <a:rPr lang="en-US" baseline="0" dirty="0" smtClean="0"/>
              <a:t>.</a:t>
            </a:r>
            <a:endParaRPr lang="en-US" dirty="0"/>
          </a:p>
        </p:txBody>
      </p:sp>
    </p:spTree>
    <p:extLst>
      <p:ext uri="{BB962C8B-B14F-4D97-AF65-F5344CB8AC3E}">
        <p14:creationId xmlns:p14="http://schemas.microsoft.com/office/powerpoint/2010/main" val="263358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2008 it was purple at 7%, but in 2011 it takes 12% to reach purple. In 2011, 5%</a:t>
            </a:r>
            <a:r>
              <a:rPr lang="en-US" baseline="0" dirty="0" smtClean="0"/>
              <a:t> is a low-value colored in yellow, but was red in 2008.</a:t>
            </a:r>
            <a:endParaRPr lang="en-US" dirty="0"/>
          </a:p>
        </p:txBody>
      </p:sp>
    </p:spTree>
    <p:extLst>
      <p:ext uri="{BB962C8B-B14F-4D97-AF65-F5344CB8AC3E}">
        <p14:creationId xmlns:p14="http://schemas.microsoft.com/office/powerpoint/2010/main" val="14337598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A7A5A3-3104-47FA-8711-B264DD835C83}"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E6BF65-5B03-405A-A475-A9522EE86E7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94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7374681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2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5"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6"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63" r:id="rId21"/>
    <p:sldLayoutId id="2147484176" r:id="rId22"/>
    <p:sldLayoutId id="2147484192" r:id="rId23"/>
    <p:sldLayoutId id="2147484193" r:id="rId24"/>
    <p:sldLayoutId id="2147484194" r:id="rId25"/>
    <p:sldLayoutId id="2147484196" r:id="rId26"/>
    <p:sldLayoutId id="2147484197" r:id="rId27"/>
    <p:sldLayoutId id="2147484199" r:id="rId28"/>
    <p:sldLayoutId id="2147484200" r:id="rId29"/>
    <p:sldLayoutId id="2147484201" r:id="rId30"/>
    <p:sldLayoutId id="2147484189" r:id="rId31"/>
    <p:sldLayoutId id="2147484202" r:id="rId32"/>
    <p:sldLayoutId id="2147484203" r:id="rId33"/>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42450"/>
      </p:ext>
    </p:extLst>
  </p:cSld>
  <p:clrMap bg1="lt1" tx1="dk1" bg2="lt2" tx2="dk2" accent1="accent1" accent2="accent2" accent3="accent3" accent4="accent4" accent5="accent5" accent6="accent6" hlink="hlink" folHlink="folHlink"/>
  <p:sldLayoutIdLst>
    <p:sldLayoutId id="21474842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4.xml"/><Relationship Id="rId1" Type="http://schemas.openxmlformats.org/officeDocument/2006/relationships/video" Target="https://www.youtube.com/embed/YcErv5VwXWw" TargetMode="Externa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4.xml"/><Relationship Id="rId1" Type="http://schemas.openxmlformats.org/officeDocument/2006/relationships/video" Target="https://www.youtube.com/embed/dldHalRY-h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www.mapbox.com/"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54823" y="2381445"/>
            <a:ext cx="10527147" cy="694036"/>
          </a:xfrm>
          <a:prstGeom prst="rect">
            <a:avLst/>
          </a:prstGeom>
        </p:spPr>
        <p:txBody>
          <a:bodyPr/>
          <a:lstStyle/>
          <a:p>
            <a:pPr algn="ctr" defTabSz="1306221" fontAlgn="auto">
              <a:spcAft>
                <a:spcPts val="0"/>
              </a:spcAft>
              <a:buFont typeface="Arial" panose="020B0604020202020204" pitchFamily="34" charset="0"/>
              <a:buNone/>
              <a:defRPr/>
            </a:pPr>
            <a:r>
              <a:rPr lang="en-US" sz="5500" dirty="0">
                <a:ea typeface="+mn-ea"/>
              </a:rPr>
              <a:t>Mapping Data</a:t>
            </a: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Jeffrey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 </a:t>
            </a:r>
            <a:r>
              <a:rPr lang="en-US" sz="2800" dirty="0" smtClean="0">
                <a:latin typeface="Merriweather Light"/>
                <a:cs typeface="Merriweather Light"/>
              </a:rPr>
              <a:t>615-0001 </a:t>
            </a:r>
            <a:r>
              <a:rPr lang="en-US" sz="2800" dirty="0">
                <a:latin typeface="Merriweather Light"/>
                <a:cs typeface="Merriweather Light"/>
              </a:rPr>
              <a:t>| </a:t>
            </a:r>
            <a:r>
              <a:rPr lang="en-US" sz="2800" dirty="0">
                <a:latin typeface="Merriweather Light"/>
                <a:cs typeface="Merriweather Light"/>
                <a:hlinkClick r:id="rId3"/>
              </a:rPr>
              <a:t>JeffreyShaffer@gmail.com</a:t>
            </a:r>
            <a:r>
              <a:rPr lang="en-US" sz="2800" dirty="0">
                <a:latin typeface="Merriweather Light"/>
                <a:cs typeface="Merriweather Light"/>
              </a:rPr>
              <a:t>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1828800" y="3886200"/>
            <a:ext cx="10972800" cy="4343400"/>
          </a:xfrm>
          <a:prstGeom prst="rect">
            <a:avLst/>
          </a:prstGeom>
        </p:spPr>
      </p:pic>
      <p:pic>
        <p:nvPicPr>
          <p:cNvPr id="5" name="Picture 4"/>
          <p:cNvPicPr>
            <a:picLocks noChangeAspect="1"/>
          </p:cNvPicPr>
          <p:nvPr/>
        </p:nvPicPr>
        <p:blipFill>
          <a:blip r:embed="rId4" cstate="print"/>
          <a:stretch>
            <a:fillRect/>
          </a:stretch>
        </p:blipFill>
        <p:spPr>
          <a:xfrm>
            <a:off x="3931920" y="83052"/>
            <a:ext cx="6766560" cy="3848869"/>
          </a:xfrm>
          <a:prstGeom prst="rect">
            <a:avLst/>
          </a:prstGeom>
        </p:spPr>
      </p:pic>
    </p:spTree>
    <p:extLst>
      <p:ext uri="{BB962C8B-B14F-4D97-AF65-F5344CB8AC3E}">
        <p14:creationId xmlns:p14="http://schemas.microsoft.com/office/powerpoint/2010/main" val="2926071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4754880" y="373174"/>
            <a:ext cx="4937760" cy="7673546"/>
          </a:xfrm>
          <a:prstGeom prst="rect">
            <a:avLst/>
          </a:prstGeom>
        </p:spPr>
      </p:pic>
    </p:spTree>
    <p:extLst>
      <p:ext uri="{BB962C8B-B14F-4D97-AF65-F5344CB8AC3E}">
        <p14:creationId xmlns:p14="http://schemas.microsoft.com/office/powerpoint/2010/main" val="274241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0" y="327787"/>
            <a:ext cx="9052560" cy="7627494"/>
          </a:xfrm>
          <a:prstGeom prst="rect">
            <a:avLst/>
          </a:prstGeom>
        </p:spPr>
      </p:pic>
    </p:spTree>
    <p:extLst>
      <p:ext uri="{BB962C8B-B14F-4D97-AF65-F5344CB8AC3E}">
        <p14:creationId xmlns:p14="http://schemas.microsoft.com/office/powerpoint/2010/main" val="1648308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oreclosureMap200807.bmp"/>
          <p:cNvPicPr>
            <a:picLocks noChangeAspect="1"/>
          </p:cNvPicPr>
          <p:nvPr/>
        </p:nvPicPr>
        <p:blipFill>
          <a:blip r:embed="rId3" cstate="print"/>
          <a:stretch>
            <a:fillRect/>
          </a:stretch>
        </p:blipFill>
        <p:spPr>
          <a:xfrm>
            <a:off x="1968750" y="942955"/>
            <a:ext cx="10692901" cy="6885407"/>
          </a:xfrm>
          <a:prstGeom prst="rect">
            <a:avLst/>
          </a:prstGeom>
        </p:spPr>
      </p:pic>
      <p:sp>
        <p:nvSpPr>
          <p:cNvPr id="5" name="Rectangle 2"/>
          <p:cNvSpPr txBox="1">
            <a:spLocks noChangeArrowheads="1"/>
          </p:cNvSpPr>
          <p:nvPr/>
        </p:nvSpPr>
        <p:spPr bwMode="auto">
          <a:xfrm>
            <a:off x="2129791" y="51434"/>
            <a:ext cx="10671809"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lgn="ctr">
              <a:defRPr/>
            </a:pPr>
            <a:r>
              <a:rPr lang="en-US" sz="3840" b="1" kern="0" dirty="0">
                <a:solidFill>
                  <a:srgbClr val="4D4D4D"/>
                </a:solidFill>
                <a:latin typeface="Verdana" pitchFamily="34" charset="0"/>
              </a:rPr>
              <a:t>Foreclosures (July 2008)</a:t>
            </a:r>
            <a:endParaRPr lang="uk-UA" sz="3840" b="1" kern="0" dirty="0">
              <a:solidFill>
                <a:srgbClr val="4D4D4D"/>
              </a:solidFill>
              <a:latin typeface="Verdana" pitchFamily="34" charset="0"/>
            </a:endParaRPr>
          </a:p>
        </p:txBody>
      </p:sp>
      <p:sp>
        <p:nvSpPr>
          <p:cNvPr id="2" name="TextBox 1"/>
          <p:cNvSpPr txBox="1"/>
          <p:nvPr/>
        </p:nvSpPr>
        <p:spPr>
          <a:xfrm>
            <a:off x="106017" y="7891308"/>
            <a:ext cx="6035040" cy="323165"/>
          </a:xfrm>
          <a:prstGeom prst="rect">
            <a:avLst/>
          </a:prstGeom>
          <a:noFill/>
        </p:spPr>
        <p:txBody>
          <a:bodyPr wrap="square" rtlCol="0">
            <a:spAutoFit/>
          </a:bodyPr>
          <a:lstStyle/>
          <a:p>
            <a:r>
              <a:rPr lang="en-US" sz="1500" dirty="0">
                <a:solidFill>
                  <a:srgbClr val="4D4D4D"/>
                </a:solidFill>
                <a:latin typeface="+mn-lt"/>
              </a:rPr>
              <a:t>Source: </a:t>
            </a:r>
            <a:r>
              <a:rPr lang="en-US" sz="1500" dirty="0" err="1">
                <a:solidFill>
                  <a:srgbClr val="4D4D4D"/>
                </a:solidFill>
                <a:latin typeface="+mn-lt"/>
              </a:rPr>
              <a:t>RealtyTrac</a:t>
            </a:r>
            <a:r>
              <a:rPr lang="en-US" sz="1500" dirty="0">
                <a:solidFill>
                  <a:srgbClr val="4D4D4D"/>
                </a:solidFill>
                <a:latin typeface="+mn-lt"/>
              </a:rPr>
              <a:t> (www.RealtyTrac.com)</a:t>
            </a:r>
          </a:p>
        </p:txBody>
      </p:sp>
      <p:pic>
        <p:nvPicPr>
          <p:cNvPr id="2050" name="Picture 2" descr="RealtyTra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2771" y="7828362"/>
            <a:ext cx="1885950" cy="36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8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0" y="1097516"/>
            <a:ext cx="8327848" cy="7087228"/>
          </a:xfrm>
          <a:prstGeom prst="rect">
            <a:avLst/>
          </a:prstGeom>
        </p:spPr>
      </p:pic>
      <p:sp>
        <p:nvSpPr>
          <p:cNvPr id="3" name="Rectangle 2"/>
          <p:cNvSpPr txBox="1">
            <a:spLocks noChangeArrowheads="1"/>
          </p:cNvSpPr>
          <p:nvPr/>
        </p:nvSpPr>
        <p:spPr bwMode="auto">
          <a:xfrm>
            <a:off x="1714500" y="234550"/>
            <a:ext cx="11670195" cy="8629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defRPr/>
            </a:pPr>
            <a:r>
              <a:rPr lang="en-US" sz="3500" b="1" kern="0" dirty="0">
                <a:solidFill>
                  <a:srgbClr val="4D4D4D"/>
                </a:solidFill>
                <a:latin typeface="+mj-lt"/>
              </a:rPr>
              <a:t>The Wall Street Journal – GDP Recovery by County</a:t>
            </a:r>
            <a:endParaRPr lang="uk-UA" sz="3500" b="1" kern="0" dirty="0">
              <a:solidFill>
                <a:srgbClr val="4D4D4D"/>
              </a:solidFill>
              <a:latin typeface="+mj-lt"/>
            </a:endParaRPr>
          </a:p>
        </p:txBody>
      </p:sp>
    </p:spTree>
    <p:extLst>
      <p:ext uri="{BB962C8B-B14F-4D97-AF65-F5344CB8AC3E}">
        <p14:creationId xmlns:p14="http://schemas.microsoft.com/office/powerpoint/2010/main" val="3340600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_reduce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33673" y="-1"/>
            <a:ext cx="10963054" cy="822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440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809400"/>
            <a:ext cx="10972800" cy="6610801"/>
          </a:xfrm>
          <a:prstGeom prst="rect">
            <a:avLst/>
          </a:prstGeom>
        </p:spPr>
      </p:pic>
      <p:sp>
        <p:nvSpPr>
          <p:cNvPr id="3" name="TextBox 2"/>
          <p:cNvSpPr txBox="1"/>
          <p:nvPr/>
        </p:nvSpPr>
        <p:spPr>
          <a:xfrm>
            <a:off x="5283200" y="7641429"/>
            <a:ext cx="8932517" cy="553998"/>
          </a:xfrm>
          <a:prstGeom prst="rect">
            <a:avLst/>
          </a:prstGeom>
          <a:noFill/>
        </p:spPr>
        <p:txBody>
          <a:bodyPr wrap="square" rtlCol="0">
            <a:spAutoFit/>
          </a:bodyPr>
          <a:lstStyle/>
          <a:p>
            <a:r>
              <a:rPr lang="en-US" sz="1500" dirty="0" smtClean="0">
                <a:latin typeface="+mn-lt"/>
              </a:rPr>
              <a:t>Created </a:t>
            </a:r>
            <a:r>
              <a:rPr lang="en-US" sz="1500" dirty="0">
                <a:latin typeface="+mn-lt"/>
              </a:rPr>
              <a:t>by Matthew Campbell and Prof. Greg Plumb of East Central University in </a:t>
            </a:r>
            <a:r>
              <a:rPr lang="en-US" sz="1500" dirty="0" smtClean="0">
                <a:latin typeface="+mn-lt"/>
              </a:rPr>
              <a:t>Oklahoma</a:t>
            </a:r>
          </a:p>
          <a:p>
            <a:r>
              <a:rPr lang="en-US" sz="1500" dirty="0" smtClean="0">
                <a:latin typeface="+mn-lt"/>
              </a:rPr>
              <a:t>Source</a:t>
            </a:r>
            <a:r>
              <a:rPr lang="en-US" sz="1500" dirty="0">
                <a:latin typeface="+mn-lt"/>
              </a:rPr>
              <a:t>: http://www.huffingtonpost.com/2012/11/12/soda-vs-pop_n_2103764.html</a:t>
            </a:r>
          </a:p>
        </p:txBody>
      </p:sp>
    </p:spTree>
    <p:extLst>
      <p:ext uri="{BB962C8B-B14F-4D97-AF65-F5344CB8AC3E}">
        <p14:creationId xmlns:p14="http://schemas.microsoft.com/office/powerpoint/2010/main" val="253346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2" y="0"/>
            <a:ext cx="12924430" cy="8229600"/>
          </a:xfrm>
          <a:prstGeom prst="rect">
            <a:avLst/>
          </a:prstGeom>
        </p:spPr>
      </p:pic>
      <p:sp>
        <p:nvSpPr>
          <p:cNvPr id="3" name="TextBox 2"/>
          <p:cNvSpPr txBox="1"/>
          <p:nvPr/>
        </p:nvSpPr>
        <p:spPr>
          <a:xfrm>
            <a:off x="10519880" y="7190064"/>
            <a:ext cx="3645253" cy="553998"/>
          </a:xfrm>
          <a:prstGeom prst="rect">
            <a:avLst/>
          </a:prstGeom>
          <a:noFill/>
        </p:spPr>
        <p:txBody>
          <a:bodyPr wrap="square" rtlCol="0">
            <a:spAutoFit/>
          </a:bodyPr>
          <a:lstStyle/>
          <a:p>
            <a:r>
              <a:rPr lang="en-US" sz="1500" dirty="0" smtClean="0">
                <a:solidFill>
                  <a:srgbClr val="666666"/>
                </a:solidFill>
                <a:latin typeface="+mn-lt"/>
              </a:rPr>
              <a:t>Created </a:t>
            </a:r>
            <a:r>
              <a:rPr lang="en-US" sz="1500" dirty="0">
                <a:solidFill>
                  <a:srgbClr val="666666"/>
                </a:solidFill>
                <a:latin typeface="+mn-lt"/>
              </a:rPr>
              <a:t>by Hermann </a:t>
            </a:r>
            <a:r>
              <a:rPr lang="en-US" sz="1500" dirty="0" err="1" smtClean="0">
                <a:solidFill>
                  <a:srgbClr val="666666"/>
                </a:solidFill>
                <a:latin typeface="+mn-lt"/>
              </a:rPr>
              <a:t>Zschiegner</a:t>
            </a:r>
            <a:endParaRPr lang="en-US" sz="1500" dirty="0" smtClean="0">
              <a:solidFill>
                <a:srgbClr val="666666"/>
              </a:solidFill>
              <a:latin typeface="+mn-lt"/>
            </a:endParaRPr>
          </a:p>
          <a:p>
            <a:r>
              <a:rPr lang="en-US" sz="1500" dirty="0" smtClean="0">
                <a:solidFill>
                  <a:srgbClr val="666666"/>
                </a:solidFill>
                <a:latin typeface="+mn-lt"/>
              </a:rPr>
              <a:t>Source</a:t>
            </a:r>
            <a:r>
              <a:rPr lang="en-US" sz="1500" dirty="0">
                <a:solidFill>
                  <a:srgbClr val="666666"/>
                </a:solidFill>
                <a:latin typeface="+mn-lt"/>
              </a:rPr>
              <a:t>: http://www.two-n.com/wnyc/</a:t>
            </a:r>
          </a:p>
        </p:txBody>
      </p:sp>
    </p:spTree>
    <p:extLst>
      <p:ext uri="{BB962C8B-B14F-4D97-AF65-F5344CB8AC3E}">
        <p14:creationId xmlns:p14="http://schemas.microsoft.com/office/powerpoint/2010/main" val="3622526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552" y="226469"/>
            <a:ext cx="12874752" cy="790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887200" y="7618507"/>
            <a:ext cx="2743201" cy="553998"/>
          </a:xfrm>
          <a:prstGeom prst="rect">
            <a:avLst/>
          </a:prstGeom>
          <a:noFill/>
        </p:spPr>
        <p:txBody>
          <a:bodyPr wrap="square" rtlCol="0">
            <a:spAutoFit/>
          </a:bodyPr>
          <a:lstStyle/>
          <a:p>
            <a:r>
              <a:rPr lang="en-US" sz="1500" dirty="0" smtClean="0">
                <a:latin typeface="+mn-lt"/>
              </a:rPr>
              <a:t>Created by Jeffrey A. Shaffer</a:t>
            </a:r>
          </a:p>
          <a:p>
            <a:r>
              <a:rPr lang="en-US" sz="1500" dirty="0" smtClean="0">
                <a:latin typeface="+mn-lt"/>
              </a:rPr>
              <a:t>Used by Permission</a:t>
            </a:r>
            <a:endParaRPr lang="en-US" sz="1500" dirty="0">
              <a:latin typeface="+mn-lt"/>
            </a:endParaRPr>
          </a:p>
        </p:txBody>
      </p:sp>
    </p:spTree>
    <p:extLst>
      <p:ext uri="{BB962C8B-B14F-4D97-AF65-F5344CB8AC3E}">
        <p14:creationId xmlns:p14="http://schemas.microsoft.com/office/powerpoint/2010/main" val="2463316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39240" y="189549"/>
            <a:ext cx="11551920" cy="8021763"/>
            <a:chOff x="701042" y="189549"/>
            <a:chExt cx="11551920" cy="8021763"/>
          </a:xfrm>
        </p:grpSpPr>
        <p:pic>
          <p:nvPicPr>
            <p:cNvPr id="163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2" y="189549"/>
              <a:ext cx="6339839" cy="3976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0139" y="359334"/>
              <a:ext cx="6308532" cy="378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944" y="4407408"/>
              <a:ext cx="6277225" cy="380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4430" y="4415563"/>
              <a:ext cx="6308532" cy="37569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xtBox 6"/>
          <p:cNvSpPr txBox="1"/>
          <p:nvPr/>
        </p:nvSpPr>
        <p:spPr>
          <a:xfrm>
            <a:off x="11887200" y="7618507"/>
            <a:ext cx="2743201" cy="553998"/>
          </a:xfrm>
          <a:prstGeom prst="rect">
            <a:avLst/>
          </a:prstGeom>
          <a:noFill/>
        </p:spPr>
        <p:txBody>
          <a:bodyPr wrap="square" rtlCol="0">
            <a:spAutoFit/>
          </a:bodyPr>
          <a:lstStyle/>
          <a:p>
            <a:r>
              <a:rPr lang="en-US" sz="1500" dirty="0" smtClean="0">
                <a:latin typeface="+mn-lt"/>
              </a:rPr>
              <a:t>Created by Jeffrey A. Shaffer</a:t>
            </a:r>
          </a:p>
          <a:p>
            <a:r>
              <a:rPr lang="en-US" sz="1500" dirty="0" smtClean="0">
                <a:latin typeface="+mn-lt"/>
              </a:rPr>
              <a:t>Used by Permission</a:t>
            </a:r>
            <a:endParaRPr lang="en-US" sz="1500" dirty="0">
              <a:latin typeface="+mn-lt"/>
            </a:endParaRPr>
          </a:p>
        </p:txBody>
      </p:sp>
    </p:spTree>
    <p:extLst>
      <p:ext uri="{BB962C8B-B14F-4D97-AF65-F5344CB8AC3E}">
        <p14:creationId xmlns:p14="http://schemas.microsoft.com/office/powerpoint/2010/main" val="29887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idx="4294967295"/>
          </p:nvPr>
        </p:nvSpPr>
        <p:spPr>
          <a:xfrm>
            <a:off x="145143" y="2468336"/>
            <a:ext cx="8829675" cy="664797"/>
          </a:xfrm>
        </p:spPr>
        <p:txBody>
          <a:bodyPr/>
          <a:lstStyle/>
          <a:p>
            <a:pPr eaLnBrk="1" hangingPunct="1">
              <a:defRPr/>
            </a:pPr>
            <a:r>
              <a:rPr lang="en-US" sz="5400" i="1" dirty="0" smtClean="0"/>
              <a:t>Mapping Data</a:t>
            </a:r>
            <a:endParaRPr lang="en-US" sz="3840" i="1" dirty="0"/>
          </a:p>
        </p:txBody>
      </p:sp>
    </p:spTree>
    <p:extLst>
      <p:ext uri="{BB962C8B-B14F-4D97-AF65-F5344CB8AC3E}">
        <p14:creationId xmlns:p14="http://schemas.microsoft.com/office/powerpoint/2010/main" val="160041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90701" y="80011"/>
            <a:ext cx="9648998" cy="8149589"/>
            <a:chOff x="2468880" y="80011"/>
            <a:chExt cx="9648998" cy="8149589"/>
          </a:xfrm>
        </p:grpSpPr>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880" y="102871"/>
              <a:ext cx="4480560" cy="264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459" y="80011"/>
              <a:ext cx="4469130" cy="2663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0" y="2823211"/>
              <a:ext cx="427482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7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6025" y="5577840"/>
              <a:ext cx="4446270"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7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1608" y="2834641"/>
              <a:ext cx="4354830" cy="2594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7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1608" y="5577840"/>
              <a:ext cx="444627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TextBox 8"/>
          <p:cNvSpPr txBox="1"/>
          <p:nvPr/>
        </p:nvSpPr>
        <p:spPr>
          <a:xfrm>
            <a:off x="11887200" y="7618507"/>
            <a:ext cx="2743201" cy="553998"/>
          </a:xfrm>
          <a:prstGeom prst="rect">
            <a:avLst/>
          </a:prstGeom>
          <a:noFill/>
        </p:spPr>
        <p:txBody>
          <a:bodyPr wrap="square" rtlCol="0">
            <a:spAutoFit/>
          </a:bodyPr>
          <a:lstStyle/>
          <a:p>
            <a:r>
              <a:rPr lang="en-US" sz="1500" dirty="0" smtClean="0">
                <a:latin typeface="+mn-lt"/>
              </a:rPr>
              <a:t>Created by Jeffrey A. Shaffer</a:t>
            </a:r>
          </a:p>
          <a:p>
            <a:r>
              <a:rPr lang="en-US" sz="1500" dirty="0" smtClean="0">
                <a:latin typeface="+mn-lt"/>
              </a:rPr>
              <a:t>Used by Permission</a:t>
            </a:r>
            <a:endParaRPr lang="en-US" sz="1500" dirty="0">
              <a:latin typeface="+mn-lt"/>
            </a:endParaRPr>
          </a:p>
        </p:txBody>
      </p:sp>
    </p:spTree>
    <p:extLst>
      <p:ext uri="{BB962C8B-B14F-4D97-AF65-F5344CB8AC3E}">
        <p14:creationId xmlns:p14="http://schemas.microsoft.com/office/powerpoint/2010/main" val="3997484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10" y="265186"/>
            <a:ext cx="13838780" cy="7891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887200" y="7618507"/>
            <a:ext cx="2743201" cy="553998"/>
          </a:xfrm>
          <a:prstGeom prst="rect">
            <a:avLst/>
          </a:prstGeom>
          <a:noFill/>
        </p:spPr>
        <p:txBody>
          <a:bodyPr wrap="square" rtlCol="0">
            <a:spAutoFit/>
          </a:bodyPr>
          <a:lstStyle/>
          <a:p>
            <a:r>
              <a:rPr lang="en-US" sz="1500" dirty="0" smtClean="0">
                <a:latin typeface="+mn-lt"/>
              </a:rPr>
              <a:t>Created by Jeffrey A. Shaffer</a:t>
            </a:r>
          </a:p>
          <a:p>
            <a:r>
              <a:rPr lang="en-US" sz="1500" dirty="0" smtClean="0">
                <a:latin typeface="+mn-lt"/>
              </a:rPr>
              <a:t>Used by Permission</a:t>
            </a:r>
            <a:endParaRPr lang="en-US" sz="1500" dirty="0">
              <a:latin typeface="+mn-lt"/>
            </a:endParaRPr>
          </a:p>
        </p:txBody>
      </p:sp>
    </p:spTree>
    <p:extLst>
      <p:ext uri="{BB962C8B-B14F-4D97-AF65-F5344CB8AC3E}">
        <p14:creationId xmlns:p14="http://schemas.microsoft.com/office/powerpoint/2010/main" val="2894194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3"/>
          <p:cNvSpPr txBox="1">
            <a:spLocks/>
          </p:cNvSpPr>
          <p:nvPr/>
        </p:nvSpPr>
        <p:spPr bwMode="auto">
          <a:xfrm>
            <a:off x="0" y="2991475"/>
            <a:ext cx="14630400" cy="1737271"/>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lvl1pPr algn="l" rtl="0" eaLnBrk="1" fontAlgn="base" hangingPunct="1">
              <a:spcBef>
                <a:spcPct val="0"/>
              </a:spcBef>
              <a:spcAft>
                <a:spcPct val="0"/>
              </a:spcAft>
              <a:defRPr sz="3600" b="1">
                <a:solidFill>
                  <a:srgbClr val="080808"/>
                </a:solidFill>
                <a:latin typeface="Calibri"/>
                <a:ea typeface="+mj-ea"/>
                <a:cs typeface="Calibri"/>
              </a:defRPr>
            </a:lvl1pPr>
            <a:lvl2pPr algn="l" rtl="0" eaLnBrk="1" fontAlgn="base" hangingPunct="1">
              <a:spcBef>
                <a:spcPct val="0"/>
              </a:spcBef>
              <a:spcAft>
                <a:spcPct val="0"/>
              </a:spcAft>
              <a:defRPr sz="3600" b="1">
                <a:solidFill>
                  <a:srgbClr val="080808"/>
                </a:solidFill>
                <a:latin typeface="Arial" charset="0"/>
              </a:defRPr>
            </a:lvl2pPr>
            <a:lvl3pPr algn="l" rtl="0" eaLnBrk="1" fontAlgn="base" hangingPunct="1">
              <a:spcBef>
                <a:spcPct val="0"/>
              </a:spcBef>
              <a:spcAft>
                <a:spcPct val="0"/>
              </a:spcAft>
              <a:defRPr sz="3600" b="1">
                <a:solidFill>
                  <a:srgbClr val="080808"/>
                </a:solidFill>
                <a:latin typeface="Arial" charset="0"/>
              </a:defRPr>
            </a:lvl3pPr>
            <a:lvl4pPr algn="l" rtl="0" eaLnBrk="1" fontAlgn="base" hangingPunct="1">
              <a:spcBef>
                <a:spcPct val="0"/>
              </a:spcBef>
              <a:spcAft>
                <a:spcPct val="0"/>
              </a:spcAft>
              <a:defRPr sz="3600" b="1">
                <a:solidFill>
                  <a:srgbClr val="080808"/>
                </a:solidFill>
                <a:latin typeface="Arial" charset="0"/>
              </a:defRPr>
            </a:lvl4pPr>
            <a:lvl5pPr algn="l" rtl="0" eaLnBrk="1" fontAlgn="base" hangingPunct="1">
              <a:spcBef>
                <a:spcPct val="0"/>
              </a:spcBef>
              <a:spcAft>
                <a:spcPct val="0"/>
              </a:spcAft>
              <a:defRPr sz="3600" b="1">
                <a:solidFill>
                  <a:srgbClr val="080808"/>
                </a:solidFill>
                <a:latin typeface="Arial" charset="0"/>
              </a:defRPr>
            </a:lvl5pPr>
            <a:lvl6pPr marL="457200" algn="l" rtl="0" eaLnBrk="1" fontAlgn="base" hangingPunct="1">
              <a:spcBef>
                <a:spcPct val="0"/>
              </a:spcBef>
              <a:spcAft>
                <a:spcPct val="0"/>
              </a:spcAft>
              <a:defRPr sz="3600" b="1">
                <a:solidFill>
                  <a:srgbClr val="080808"/>
                </a:solidFill>
                <a:latin typeface="Arial" charset="0"/>
              </a:defRPr>
            </a:lvl6pPr>
            <a:lvl7pPr marL="914400" algn="l" rtl="0" eaLnBrk="1" fontAlgn="base" hangingPunct="1">
              <a:spcBef>
                <a:spcPct val="0"/>
              </a:spcBef>
              <a:spcAft>
                <a:spcPct val="0"/>
              </a:spcAft>
              <a:defRPr sz="3600" b="1">
                <a:solidFill>
                  <a:srgbClr val="080808"/>
                </a:solidFill>
                <a:latin typeface="Arial" charset="0"/>
              </a:defRPr>
            </a:lvl7pPr>
            <a:lvl8pPr marL="1371600" algn="l" rtl="0" eaLnBrk="1" fontAlgn="base" hangingPunct="1">
              <a:spcBef>
                <a:spcPct val="0"/>
              </a:spcBef>
              <a:spcAft>
                <a:spcPct val="0"/>
              </a:spcAft>
              <a:defRPr sz="3600" b="1">
                <a:solidFill>
                  <a:srgbClr val="080808"/>
                </a:solidFill>
                <a:latin typeface="Arial" charset="0"/>
              </a:defRPr>
            </a:lvl8pPr>
            <a:lvl9pPr marL="1828800" algn="l" rtl="0" eaLnBrk="1" fontAlgn="base" hangingPunct="1">
              <a:spcBef>
                <a:spcPct val="0"/>
              </a:spcBef>
              <a:spcAft>
                <a:spcPct val="0"/>
              </a:spcAft>
              <a:defRPr sz="3600" b="1">
                <a:solidFill>
                  <a:srgbClr val="080808"/>
                </a:solidFill>
                <a:latin typeface="Arial" charset="0"/>
              </a:defRPr>
            </a:lvl9pPr>
          </a:lstStyle>
          <a:p>
            <a:pPr algn="ctr"/>
            <a:r>
              <a:rPr lang="en-US" sz="7920" b="0" kern="0" dirty="0">
                <a:solidFill>
                  <a:srgbClr val="FFFFFF">
                    <a:lumMod val="95000"/>
                  </a:srgbClr>
                </a:solidFill>
                <a:latin typeface="TableauLight Regular" panose="020B0304030502020204" pitchFamily="34" charset="0"/>
              </a:rPr>
              <a:t>Beautiful Trash</a:t>
            </a:r>
          </a:p>
          <a:p>
            <a:pPr algn="ctr"/>
            <a:r>
              <a:rPr lang="en-US" sz="3360" b="0" kern="0" dirty="0">
                <a:solidFill>
                  <a:srgbClr val="A2A063"/>
                </a:solidFill>
                <a:latin typeface="TableauLight Regular" panose="020B0304030502020204" pitchFamily="34" charset="0"/>
              </a:rPr>
              <a:t>a week of trash routes in Cincinnati</a:t>
            </a:r>
          </a:p>
        </p:txBody>
      </p:sp>
    </p:spTree>
    <p:extLst>
      <p:ext uri="{BB962C8B-B14F-4D97-AF65-F5344CB8AC3E}">
        <p14:creationId xmlns:p14="http://schemas.microsoft.com/office/powerpoint/2010/main" val="284481976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YcErv5VwXWw">
            <a:hlinkClick r:id="" action="ppaction://media"/>
            <a:extLst>
              <a:ext uri="{FF2B5EF4-FFF2-40B4-BE49-F238E27FC236}">
                <a16:creationId xmlns="" xmlns:a16="http://schemas.microsoft.com/office/drawing/2014/main" id="{614AD873-4D8B-471B-B2D8-16174BA925FA}"/>
              </a:ext>
            </a:extLst>
          </p:cNvPr>
          <p:cNvPicPr>
            <a:picLocks noRot="1" noChangeAspect="1"/>
          </p:cNvPicPr>
          <p:nvPr>
            <a:videoFile r:link="rId1"/>
          </p:nvPr>
        </p:nvPicPr>
        <p:blipFill>
          <a:blip r:embed="rId4"/>
          <a:stretch>
            <a:fillRect/>
          </a:stretch>
        </p:blipFill>
        <p:spPr>
          <a:xfrm>
            <a:off x="1871395" y="31947"/>
            <a:ext cx="10887610" cy="8165707"/>
          </a:xfrm>
          <a:prstGeom prst="rect">
            <a:avLst/>
          </a:prstGeom>
        </p:spPr>
      </p:pic>
    </p:spTree>
    <p:extLst>
      <p:ext uri="{BB962C8B-B14F-4D97-AF65-F5344CB8AC3E}">
        <p14:creationId xmlns:p14="http://schemas.microsoft.com/office/powerpoint/2010/main" val="6281077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00400" y="0"/>
            <a:ext cx="8229600" cy="8229600"/>
          </a:xfrm>
          <a:prstGeom prst="rect">
            <a:avLst/>
          </a:prstGeom>
        </p:spPr>
      </p:pic>
    </p:spTree>
    <p:extLst>
      <p:ext uri="{BB962C8B-B14F-4D97-AF65-F5344CB8AC3E}">
        <p14:creationId xmlns:p14="http://schemas.microsoft.com/office/powerpoint/2010/main" val="7794272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1877" y="0"/>
            <a:ext cx="8186647" cy="8229600"/>
          </a:xfrm>
          <a:prstGeom prst="rect">
            <a:avLst/>
          </a:prstGeom>
          <a:solidFill>
            <a:schemeClr val="bg1"/>
          </a:solidFill>
        </p:spPr>
      </p:pic>
    </p:spTree>
    <p:extLst>
      <p:ext uri="{BB962C8B-B14F-4D97-AF65-F5344CB8AC3E}">
        <p14:creationId xmlns:p14="http://schemas.microsoft.com/office/powerpoint/2010/main" val="2024657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21877" y="8593"/>
            <a:ext cx="8186647" cy="8212417"/>
          </a:xfrm>
          <a:prstGeom prst="rect">
            <a:avLst/>
          </a:prstGeom>
          <a:solidFill>
            <a:schemeClr val="bg1"/>
          </a:solidFill>
        </p:spPr>
      </p:pic>
    </p:spTree>
    <p:extLst>
      <p:ext uri="{BB962C8B-B14F-4D97-AF65-F5344CB8AC3E}">
        <p14:creationId xmlns:p14="http://schemas.microsoft.com/office/powerpoint/2010/main" val="703642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val="0"/>
              </a:ext>
            </a:extLst>
          </a:blip>
          <a:srcRect l="-1" r="1039"/>
          <a:stretch/>
        </p:blipFill>
        <p:spPr>
          <a:xfrm>
            <a:off x="3145536" y="-32861"/>
            <a:ext cx="8229600" cy="8229600"/>
          </a:xfrm>
          <a:prstGeom prst="rect">
            <a:avLst/>
          </a:prstGeom>
          <a:ln w="3175">
            <a:noFill/>
          </a:ln>
        </p:spPr>
      </p:pic>
    </p:spTree>
    <p:extLst>
      <p:ext uri="{BB962C8B-B14F-4D97-AF65-F5344CB8AC3E}">
        <p14:creationId xmlns:p14="http://schemas.microsoft.com/office/powerpoint/2010/main" val="2245260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87933" y="2726643"/>
            <a:ext cx="13245156" cy="664797"/>
          </a:xfrm>
        </p:spPr>
        <p:txBody>
          <a:bodyPr/>
          <a:lstStyle/>
          <a:p>
            <a:r>
              <a:rPr lang="en-US" sz="5400" dirty="0" smtClean="0"/>
              <a:t>Geocoding</a:t>
            </a:r>
            <a:endParaRPr lang="en-US" sz="5400" dirty="0"/>
          </a:p>
        </p:txBody>
      </p:sp>
    </p:spTree>
    <p:extLst>
      <p:ext uri="{BB962C8B-B14F-4D97-AF65-F5344CB8AC3E}">
        <p14:creationId xmlns:p14="http://schemas.microsoft.com/office/powerpoint/2010/main" val="3500955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eographyworldonline.com/tutorial/latitudelongitu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2" y="1737360"/>
            <a:ext cx="10058396" cy="5486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63241" y="278643"/>
            <a:ext cx="8503919" cy="904863"/>
          </a:xfrm>
          <a:prstGeom prst="rect">
            <a:avLst/>
          </a:prstGeom>
          <a:noFill/>
        </p:spPr>
        <p:txBody>
          <a:bodyPr wrap="square" rtlCol="0">
            <a:spAutoFit/>
          </a:bodyPr>
          <a:lstStyle/>
          <a:p>
            <a:pPr algn="ctr"/>
            <a:r>
              <a:rPr lang="en-US" sz="5280" dirty="0">
                <a:solidFill>
                  <a:srgbClr val="4D4D4D"/>
                </a:solidFill>
                <a:latin typeface="+mj-lt"/>
                <a:cs typeface="Calibri" pitchFamily="34" charset="0"/>
              </a:rPr>
              <a:t>Longitude and Latitude</a:t>
            </a:r>
          </a:p>
        </p:txBody>
      </p:sp>
      <p:sp>
        <p:nvSpPr>
          <p:cNvPr id="5" name="TextBox 4"/>
          <p:cNvSpPr txBox="1"/>
          <p:nvPr/>
        </p:nvSpPr>
        <p:spPr>
          <a:xfrm>
            <a:off x="3236292" y="7621974"/>
            <a:ext cx="8157817" cy="553998"/>
          </a:xfrm>
          <a:prstGeom prst="rect">
            <a:avLst/>
          </a:prstGeom>
          <a:noFill/>
        </p:spPr>
        <p:txBody>
          <a:bodyPr wrap="square" rtlCol="0">
            <a:spAutoFit/>
          </a:bodyPr>
          <a:lstStyle/>
          <a:p>
            <a:pPr algn="ctr"/>
            <a:r>
              <a:rPr lang="en-US" sz="1500" dirty="0" smtClean="0">
                <a:latin typeface="+mn-lt"/>
              </a:rPr>
              <a:t>Credit: Illinois State University</a:t>
            </a:r>
          </a:p>
          <a:p>
            <a:pPr algn="ctr"/>
            <a:r>
              <a:rPr lang="en-US" sz="1500" dirty="0">
                <a:latin typeface="+mn-lt"/>
              </a:rPr>
              <a:t>Source: http://www.learner.org/jnorth/tm/LongitudeIntro.html</a:t>
            </a:r>
          </a:p>
        </p:txBody>
      </p:sp>
    </p:spTree>
    <p:extLst>
      <p:ext uri="{BB962C8B-B14F-4D97-AF65-F5344CB8AC3E}">
        <p14:creationId xmlns:p14="http://schemas.microsoft.com/office/powerpoint/2010/main" val="2534104091"/>
      </p:ext>
    </p:extLst>
  </p:cSld>
  <p:clrMapOvr>
    <a:masterClrMapping/>
  </p:clrMapOvr>
  <mc:AlternateContent xmlns:mc="http://schemas.openxmlformats.org/markup-compatibility/2006" xmlns:p14="http://schemas.microsoft.com/office/powerpoint/2010/main">
    <mc:Choice Requires="p14">
      <p:transition spd="slow" p14:dur="2000" advTm="15701"/>
    </mc:Choice>
    <mc:Fallback xmlns="">
      <p:transition spd="slow" advTm="1570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ldHalRY-hY"/>
          <p:cNvPicPr>
            <a:picLocks noRot="1" noChangeAspect="1"/>
          </p:cNvPicPr>
          <p:nvPr>
            <a:videoFile r:link="rId1"/>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40347273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29663" y="1078814"/>
            <a:ext cx="8000337" cy="4310577"/>
          </a:xfrm>
          <a:prstGeom prst="rect">
            <a:avLst/>
          </a:prstGeom>
        </p:spPr>
      </p:pic>
      <p:pic>
        <p:nvPicPr>
          <p:cNvPr id="5" name="Picture 4"/>
          <p:cNvPicPr>
            <a:picLocks noChangeAspect="1"/>
          </p:cNvPicPr>
          <p:nvPr/>
        </p:nvPicPr>
        <p:blipFill>
          <a:blip r:embed="rId4"/>
          <a:stretch>
            <a:fillRect/>
          </a:stretch>
        </p:blipFill>
        <p:spPr>
          <a:xfrm>
            <a:off x="8095063" y="2272944"/>
            <a:ext cx="4432218" cy="2207617"/>
          </a:xfrm>
          <a:prstGeom prst="rect">
            <a:avLst/>
          </a:prstGeom>
        </p:spPr>
      </p:pic>
      <p:sp>
        <p:nvSpPr>
          <p:cNvPr id="6" name="TextBox 5"/>
          <p:cNvSpPr txBox="1"/>
          <p:nvPr/>
        </p:nvSpPr>
        <p:spPr>
          <a:xfrm>
            <a:off x="2926081" y="173951"/>
            <a:ext cx="8503919" cy="904863"/>
          </a:xfrm>
          <a:prstGeom prst="rect">
            <a:avLst/>
          </a:prstGeom>
          <a:noFill/>
        </p:spPr>
        <p:txBody>
          <a:bodyPr wrap="square" rtlCol="0">
            <a:spAutoFit/>
          </a:bodyPr>
          <a:lstStyle/>
          <a:p>
            <a:pPr algn="ctr"/>
            <a:r>
              <a:rPr lang="en-US" sz="5280" dirty="0">
                <a:solidFill>
                  <a:srgbClr val="4D4D4D"/>
                </a:solidFill>
                <a:latin typeface="+mj-lt"/>
                <a:cs typeface="Calibri" pitchFamily="34" charset="0"/>
              </a:rPr>
              <a:t>Longitude and Latitude</a:t>
            </a:r>
          </a:p>
        </p:txBody>
      </p:sp>
      <p:sp>
        <p:nvSpPr>
          <p:cNvPr id="7" name="TextBox 6"/>
          <p:cNvSpPr txBox="1"/>
          <p:nvPr/>
        </p:nvSpPr>
        <p:spPr>
          <a:xfrm>
            <a:off x="665921" y="5674691"/>
            <a:ext cx="13024237" cy="2551468"/>
          </a:xfrm>
          <a:prstGeom prst="rect">
            <a:avLst/>
          </a:prstGeom>
          <a:noFill/>
        </p:spPr>
        <p:txBody>
          <a:bodyPr wrap="square" rtlCol="0">
            <a:spAutoFit/>
          </a:bodyPr>
          <a:lstStyle/>
          <a:p>
            <a:pPr>
              <a:spcAft>
                <a:spcPts val="1440"/>
              </a:spcAft>
            </a:pPr>
            <a:r>
              <a:rPr lang="en-US" sz="3120" b="1" dirty="0">
                <a:latin typeface="+mn-lt"/>
                <a:ea typeface="Tahoma" panose="020B0604030504040204" pitchFamily="34" charset="0"/>
                <a:cs typeface="Tahoma" panose="020B0604030504040204" pitchFamily="34" charset="0"/>
              </a:rPr>
              <a:t>Example Notation:</a:t>
            </a:r>
          </a:p>
          <a:p>
            <a:pPr>
              <a:spcAft>
                <a:spcPts val="1440"/>
              </a:spcAft>
            </a:pPr>
            <a:r>
              <a:rPr lang="en-US" sz="3120" dirty="0">
                <a:latin typeface="+mn-lt"/>
                <a:ea typeface="Tahoma" panose="020B0604030504040204" pitchFamily="34" charset="0"/>
                <a:cs typeface="Tahoma" panose="020B0604030504040204" pitchFamily="34" charset="0"/>
              </a:rPr>
              <a:t>N 38° 41’ 7.8351” degrees, minutes, seconds decimal</a:t>
            </a:r>
          </a:p>
          <a:p>
            <a:pPr>
              <a:spcAft>
                <a:spcPts val="1440"/>
              </a:spcAft>
            </a:pPr>
            <a:r>
              <a:rPr lang="en-US" sz="3120" dirty="0">
                <a:latin typeface="+mn-lt"/>
                <a:ea typeface="Tahoma" panose="020B0604030504040204" pitchFamily="34" charset="0"/>
                <a:cs typeface="Tahoma" panose="020B0604030504040204" pitchFamily="34" charset="0"/>
              </a:rPr>
              <a:t>N 38° 41.130586’ degrees, minutes decimal</a:t>
            </a:r>
          </a:p>
          <a:p>
            <a:pPr>
              <a:spcAft>
                <a:spcPts val="1440"/>
              </a:spcAft>
            </a:pPr>
            <a:r>
              <a:rPr lang="en-US" sz="3120" b="1" dirty="0" smtClean="0">
                <a:latin typeface="+mn-lt"/>
                <a:ea typeface="Tahoma" panose="020B0604030504040204" pitchFamily="34" charset="0"/>
                <a:cs typeface="Tahoma" panose="020B0604030504040204" pitchFamily="34" charset="0"/>
              </a:rPr>
              <a:t>38.68551° </a:t>
            </a:r>
            <a:r>
              <a:rPr lang="en-US" sz="3120" b="1" dirty="0">
                <a:latin typeface="+mn-lt"/>
                <a:ea typeface="Tahoma" panose="020B0604030504040204" pitchFamily="34" charset="0"/>
                <a:cs typeface="Tahoma" panose="020B0604030504040204" pitchFamily="34" charset="0"/>
              </a:rPr>
              <a:t>degrees decimal (use this # without ° for Tableau)</a:t>
            </a:r>
          </a:p>
        </p:txBody>
      </p:sp>
      <p:sp>
        <p:nvSpPr>
          <p:cNvPr id="8" name="TextBox 7"/>
          <p:cNvSpPr txBox="1"/>
          <p:nvPr/>
        </p:nvSpPr>
        <p:spPr>
          <a:xfrm>
            <a:off x="7112000" y="5468199"/>
            <a:ext cx="4330700" cy="323165"/>
          </a:xfrm>
          <a:prstGeom prst="rect">
            <a:avLst/>
          </a:prstGeom>
          <a:noFill/>
        </p:spPr>
        <p:txBody>
          <a:bodyPr wrap="square" rtlCol="0">
            <a:spAutoFit/>
          </a:bodyPr>
          <a:lstStyle/>
          <a:p>
            <a:r>
              <a:rPr lang="en-US" sz="1500" dirty="0" smtClean="0">
                <a:latin typeface="+mn-lt"/>
              </a:rPr>
              <a:t>Source</a:t>
            </a:r>
            <a:r>
              <a:rPr lang="en-US" sz="1500" dirty="0">
                <a:latin typeface="+mn-lt"/>
              </a:rPr>
              <a:t>: </a:t>
            </a:r>
            <a:r>
              <a:rPr lang="en-US" sz="1500" dirty="0" smtClean="0">
                <a:latin typeface="+mn-lt"/>
              </a:rPr>
              <a:t>http</a:t>
            </a:r>
            <a:r>
              <a:rPr lang="en-US" sz="1500" dirty="0">
                <a:latin typeface="+mn-lt"/>
              </a:rPr>
              <a:t>://www.findlatitudeandlongitude.com/</a:t>
            </a:r>
          </a:p>
        </p:txBody>
      </p:sp>
    </p:spTree>
    <p:extLst>
      <p:ext uri="{BB962C8B-B14F-4D97-AF65-F5344CB8AC3E}">
        <p14:creationId xmlns:p14="http://schemas.microsoft.com/office/powerpoint/2010/main" val="3474610094"/>
      </p:ext>
    </p:extLst>
  </p:cSld>
  <p:clrMapOvr>
    <a:masterClrMapping/>
  </p:clrMapOvr>
  <mc:AlternateContent xmlns:mc="http://schemas.openxmlformats.org/markup-compatibility/2006" xmlns:p14="http://schemas.microsoft.com/office/powerpoint/2010/main">
    <mc:Choice Requires="p14">
      <p:transition spd="slow" p14:dur="2000" advTm="62873"/>
    </mc:Choice>
    <mc:Fallback xmlns="">
      <p:transition spd="slow" advTm="62873"/>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3300" y="1439538"/>
            <a:ext cx="11798300" cy="5595378"/>
          </a:xfrm>
          <a:prstGeom prst="rect">
            <a:avLst/>
          </a:prstGeom>
          <a:noFill/>
        </p:spPr>
        <p:txBody>
          <a:bodyPr wrap="square" rtlCol="0">
            <a:spAutoFit/>
          </a:bodyPr>
          <a:lstStyle/>
          <a:p>
            <a:pPr algn="ctr"/>
            <a:r>
              <a:rPr lang="en-US" sz="5280" dirty="0" smtClean="0">
                <a:solidFill>
                  <a:schemeClr val="accent5"/>
                </a:solidFill>
                <a:latin typeface="+mn-lt"/>
                <a:cs typeface="Calibri" pitchFamily="34" charset="0"/>
              </a:rPr>
              <a:t>Batch Geocoding</a:t>
            </a:r>
          </a:p>
          <a:p>
            <a:pPr algn="ctr"/>
            <a:endParaRPr lang="en-US" sz="5280" dirty="0">
              <a:solidFill>
                <a:schemeClr val="accent5"/>
              </a:solidFill>
              <a:latin typeface="+mn-lt"/>
              <a:cs typeface="Calibri" pitchFamily="34" charset="0"/>
            </a:endParaRPr>
          </a:p>
          <a:p>
            <a:r>
              <a:rPr lang="en-US" sz="3360" b="1" u="sng" dirty="0" smtClean="0">
                <a:solidFill>
                  <a:srgbClr val="0070C0"/>
                </a:solidFill>
                <a:latin typeface="+mn-lt"/>
                <a:cs typeface="Calibri" pitchFamily="34" charset="0"/>
              </a:rPr>
              <a:t>http</a:t>
            </a:r>
            <a:r>
              <a:rPr lang="en-US" sz="3360" b="1" u="sng" dirty="0">
                <a:solidFill>
                  <a:srgbClr val="0070C0"/>
                </a:solidFill>
                <a:latin typeface="+mn-lt"/>
                <a:cs typeface="Calibri" pitchFamily="34" charset="0"/>
              </a:rPr>
              <a:t>://www.gpsvisualizer.com/geocoder</a:t>
            </a:r>
            <a:r>
              <a:rPr lang="en-US" sz="3360" b="1" u="sng" dirty="0" smtClean="0">
                <a:solidFill>
                  <a:srgbClr val="0070C0"/>
                </a:solidFill>
                <a:latin typeface="+mn-lt"/>
                <a:cs typeface="Calibri" pitchFamily="34" charset="0"/>
              </a:rPr>
              <a:t>/</a:t>
            </a:r>
            <a:endParaRPr lang="en-US" sz="3360" b="1" u="sng" dirty="0">
              <a:solidFill>
                <a:srgbClr val="0070C0"/>
              </a:solidFill>
              <a:latin typeface="+mn-lt"/>
              <a:cs typeface="Calibri" pitchFamily="34" charset="0"/>
            </a:endParaRPr>
          </a:p>
          <a:p>
            <a:endParaRPr lang="en-US" sz="3360" b="1" u="sng" dirty="0" smtClean="0">
              <a:solidFill>
                <a:srgbClr val="0070C0"/>
              </a:solidFill>
              <a:latin typeface="+mn-lt"/>
              <a:cs typeface="Calibri" pitchFamily="34" charset="0"/>
            </a:endParaRPr>
          </a:p>
          <a:p>
            <a:r>
              <a:rPr lang="en-US" sz="3360" b="1" u="sng" dirty="0" smtClean="0">
                <a:solidFill>
                  <a:srgbClr val="0070C0"/>
                </a:solidFill>
                <a:latin typeface="+mn-lt"/>
                <a:cs typeface="Calibri" pitchFamily="34" charset="0"/>
              </a:rPr>
              <a:t>https</a:t>
            </a:r>
            <a:r>
              <a:rPr lang="en-US" sz="3360" b="1" u="sng" dirty="0">
                <a:solidFill>
                  <a:srgbClr val="0070C0"/>
                </a:solidFill>
                <a:latin typeface="+mn-lt"/>
                <a:cs typeface="Calibri" pitchFamily="34" charset="0"/>
              </a:rPr>
              <a:t>://</a:t>
            </a:r>
            <a:r>
              <a:rPr lang="en-US" sz="3360" b="1" u="sng" dirty="0" smtClean="0">
                <a:solidFill>
                  <a:srgbClr val="0070C0"/>
                </a:solidFill>
                <a:latin typeface="+mn-lt"/>
                <a:cs typeface="Calibri" pitchFamily="34" charset="0"/>
              </a:rPr>
              <a:t>www.geocod.io/</a:t>
            </a:r>
          </a:p>
          <a:p>
            <a:pPr lvl="1"/>
            <a:r>
              <a:rPr lang="en-US" sz="2800" b="1" dirty="0" smtClean="0">
                <a:solidFill>
                  <a:srgbClr val="0070C0"/>
                </a:solidFill>
                <a:latin typeface="+mn-lt"/>
                <a:cs typeface="Calibri" pitchFamily="34" charset="0"/>
              </a:rPr>
              <a:t>2,500 free per day ($0.50 per 1,000)</a:t>
            </a:r>
          </a:p>
          <a:p>
            <a:pPr lvl="1"/>
            <a:endParaRPr lang="en-US" sz="2800" b="1" dirty="0">
              <a:solidFill>
                <a:srgbClr val="0070C0"/>
              </a:solidFill>
              <a:latin typeface="+mn-lt"/>
              <a:cs typeface="Calibri" pitchFamily="34" charset="0"/>
            </a:endParaRPr>
          </a:p>
          <a:p>
            <a:r>
              <a:rPr lang="en-US" sz="3360" b="1" u="sng" dirty="0">
                <a:solidFill>
                  <a:srgbClr val="0070C0"/>
                </a:solidFill>
                <a:latin typeface="+mn-lt"/>
                <a:cs typeface="Calibri" pitchFamily="34" charset="0"/>
              </a:rPr>
              <a:t>https://</a:t>
            </a:r>
            <a:r>
              <a:rPr lang="en-US" sz="3360" b="1" u="sng" dirty="0" smtClean="0">
                <a:solidFill>
                  <a:srgbClr val="0070C0"/>
                </a:solidFill>
                <a:latin typeface="+mn-lt"/>
                <a:cs typeface="Calibri" pitchFamily="34" charset="0"/>
              </a:rPr>
              <a:t>geocoding.geo.census.gov</a:t>
            </a:r>
          </a:p>
          <a:p>
            <a:pPr lvl="1"/>
            <a:r>
              <a:rPr lang="en-US" sz="2800" b="1" dirty="0" smtClean="0">
                <a:solidFill>
                  <a:srgbClr val="0070C0"/>
                </a:solidFill>
                <a:latin typeface="Merriweather Light"/>
                <a:cs typeface="Calibri" pitchFamily="34" charset="0"/>
              </a:rPr>
              <a:t>1,000 </a:t>
            </a:r>
            <a:r>
              <a:rPr lang="en-US" sz="2800" b="1" dirty="0">
                <a:solidFill>
                  <a:srgbClr val="0070C0"/>
                </a:solidFill>
                <a:latin typeface="Merriweather Light"/>
                <a:cs typeface="Calibri" pitchFamily="34" charset="0"/>
              </a:rPr>
              <a:t>free per </a:t>
            </a:r>
            <a:r>
              <a:rPr lang="en-US" sz="2800" b="1" dirty="0" smtClean="0">
                <a:solidFill>
                  <a:srgbClr val="0070C0"/>
                </a:solidFill>
                <a:latin typeface="Merriweather Light"/>
                <a:cs typeface="Calibri" pitchFamily="34" charset="0"/>
              </a:rPr>
              <a:t>day</a:t>
            </a:r>
            <a:endParaRPr lang="en-US" sz="2800" b="1" dirty="0">
              <a:solidFill>
                <a:srgbClr val="0070C0"/>
              </a:solidFill>
              <a:latin typeface="Merriweather Light"/>
              <a:cs typeface="Calibri" pitchFamily="34" charset="0"/>
            </a:endParaRPr>
          </a:p>
          <a:p>
            <a:endParaRPr lang="en-US" sz="3360" b="1" u="sng" dirty="0">
              <a:solidFill>
                <a:srgbClr val="0070C0"/>
              </a:solidFill>
              <a:latin typeface="+mn-lt"/>
              <a:cs typeface="Calibri" pitchFamily="34" charset="0"/>
            </a:endParaRPr>
          </a:p>
        </p:txBody>
      </p:sp>
    </p:spTree>
    <p:extLst>
      <p:ext uri="{BB962C8B-B14F-4D97-AF65-F5344CB8AC3E}">
        <p14:creationId xmlns:p14="http://schemas.microsoft.com/office/powerpoint/2010/main" val="1486991536"/>
      </p:ext>
    </p:extLst>
  </p:cSld>
  <p:clrMapOvr>
    <a:masterClrMapping/>
  </p:clrMapOvr>
  <mc:AlternateContent xmlns:mc="http://schemas.openxmlformats.org/markup-compatibility/2006" xmlns:p14="http://schemas.microsoft.com/office/powerpoint/2010/main">
    <mc:Choice Requires="p14">
      <p:transition spd="slow" p14:dur="2000" advTm="53273"/>
    </mc:Choice>
    <mc:Fallback xmlns="">
      <p:transition spd="slow" advTm="53273"/>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0200" y="345441"/>
            <a:ext cx="11694160" cy="584775"/>
          </a:xfrm>
          <a:prstGeom prst="rect">
            <a:avLst/>
          </a:prstGeom>
          <a:noFill/>
        </p:spPr>
        <p:txBody>
          <a:bodyPr wrap="square" rtlCol="0">
            <a:spAutoFit/>
          </a:bodyPr>
          <a:lstStyle/>
          <a:p>
            <a:r>
              <a:rPr lang="en-US" sz="3200" b="1" u="sng" dirty="0">
                <a:solidFill>
                  <a:srgbClr val="0070C0"/>
                </a:solidFill>
                <a:latin typeface="+mj-lt"/>
                <a:cs typeface="Calibri" pitchFamily="34" charset="0"/>
              </a:rPr>
              <a:t>https://www.geocod.io/</a:t>
            </a:r>
          </a:p>
        </p:txBody>
      </p:sp>
      <p:pic>
        <p:nvPicPr>
          <p:cNvPr id="4" name="Picture 3"/>
          <p:cNvPicPr>
            <a:picLocks noChangeAspect="1"/>
          </p:cNvPicPr>
          <p:nvPr/>
        </p:nvPicPr>
        <p:blipFill>
          <a:blip r:embed="rId3"/>
          <a:stretch>
            <a:fillRect/>
          </a:stretch>
        </p:blipFill>
        <p:spPr>
          <a:xfrm>
            <a:off x="330200" y="1226442"/>
            <a:ext cx="13804900" cy="6050658"/>
          </a:xfrm>
          <a:prstGeom prst="rect">
            <a:avLst/>
          </a:prstGeom>
        </p:spPr>
      </p:pic>
    </p:spTree>
    <p:extLst>
      <p:ext uri="{BB962C8B-B14F-4D97-AF65-F5344CB8AC3E}">
        <p14:creationId xmlns:p14="http://schemas.microsoft.com/office/powerpoint/2010/main" val="693779998"/>
      </p:ext>
    </p:extLst>
  </p:cSld>
  <p:clrMapOvr>
    <a:masterClrMapping/>
  </p:clrMapOvr>
  <mc:AlternateContent xmlns:mc="http://schemas.openxmlformats.org/markup-compatibility/2006" xmlns:p14="http://schemas.microsoft.com/office/powerpoint/2010/main">
    <mc:Choice Requires="p14">
      <p:transition spd="slow" p14:dur="2000" advTm="83723"/>
    </mc:Choice>
    <mc:Fallback xmlns="">
      <p:transition spd="slow" advTm="83723"/>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4078" y="2107096"/>
            <a:ext cx="13623233" cy="4019562"/>
          </a:xfrm>
          <a:prstGeom prst="rect">
            <a:avLst/>
          </a:prstGeom>
          <a:noFill/>
        </p:spPr>
        <p:txBody>
          <a:bodyPr wrap="square" rtlCol="0">
            <a:spAutoFit/>
          </a:bodyPr>
          <a:lstStyle/>
          <a:p>
            <a:r>
              <a:rPr lang="en-US" sz="4000" dirty="0">
                <a:latin typeface="Lucida Console" panose="020B0609040504020204" pitchFamily="49" charset="0"/>
              </a:rPr>
              <a:t>=ACOS(COS(RADIANS(90-Lat1)) *COS(RADIANS(90-Lat2)) +SIN(RADIANS(90-Lat1)) *SIN(RADIANS(90-Lat2)) *COS(RADIANS(Long1-Long2))) *6371</a:t>
            </a:r>
          </a:p>
          <a:p>
            <a:endParaRPr lang="en-US" sz="3120" dirty="0">
              <a:latin typeface="+mn-lt"/>
            </a:endParaRPr>
          </a:p>
          <a:p>
            <a:r>
              <a:rPr lang="en-US" sz="3200" dirty="0">
                <a:latin typeface="+mn-lt"/>
              </a:rPr>
              <a:t>To calculate distances in miles, substitute R (6371) with 3958.756 (and for nautical miles, use 3440.065)</a:t>
            </a:r>
          </a:p>
        </p:txBody>
      </p:sp>
      <p:sp>
        <p:nvSpPr>
          <p:cNvPr id="3" name="Rectangle 2"/>
          <p:cNvSpPr txBox="1">
            <a:spLocks noChangeArrowheads="1"/>
          </p:cNvSpPr>
          <p:nvPr/>
        </p:nvSpPr>
        <p:spPr bwMode="auto">
          <a:xfrm>
            <a:off x="654079" y="51434"/>
            <a:ext cx="13623232" cy="1777366"/>
          </a:xfrm>
          <a:prstGeom prst="rect">
            <a:avLst/>
          </a:prstGeom>
          <a:noFill/>
          <a:ln w="9525">
            <a:noFill/>
            <a:miter lim="800000"/>
            <a:headEnd/>
            <a:tailEnd/>
          </a:ln>
          <a:effectLst/>
        </p:spPr>
        <p:txBody>
          <a:bodyPr vert="horz" wrap="square" lIns="109728" tIns="54864" rIns="109728" bIns="54864" numCol="1" anchor="ctr" anchorCtr="0" compatLnSpc="1">
            <a:prstTxWarp prst="textNoShape">
              <a:avLst/>
            </a:prstTxWarp>
          </a:bodyPr>
          <a:lstStyle/>
          <a:p>
            <a:pPr>
              <a:defRPr/>
            </a:pPr>
            <a:r>
              <a:rPr lang="en-US" sz="3840" b="1" kern="0" dirty="0">
                <a:solidFill>
                  <a:srgbClr val="4D4D4D"/>
                </a:solidFill>
                <a:latin typeface="+mn-lt"/>
              </a:rPr>
              <a:t>Calculate </a:t>
            </a:r>
            <a:r>
              <a:rPr lang="en-US" sz="3840" b="1" kern="0" dirty="0" smtClean="0">
                <a:solidFill>
                  <a:srgbClr val="4D4D4D"/>
                </a:solidFill>
                <a:latin typeface="+mn-lt"/>
              </a:rPr>
              <a:t>Distance between two </a:t>
            </a:r>
            <a:r>
              <a:rPr lang="en-US" sz="3840" b="1" kern="0" dirty="0" err="1" smtClean="0">
                <a:solidFill>
                  <a:srgbClr val="4D4D4D"/>
                </a:solidFill>
                <a:latin typeface="+mn-lt"/>
              </a:rPr>
              <a:t>lat</a:t>
            </a:r>
            <a:r>
              <a:rPr lang="en-US" sz="3840" b="1" kern="0" dirty="0" smtClean="0">
                <a:solidFill>
                  <a:srgbClr val="4D4D4D"/>
                </a:solidFill>
                <a:latin typeface="+mn-lt"/>
              </a:rPr>
              <a:t>/long points</a:t>
            </a:r>
            <a:endParaRPr lang="en-US" sz="3840" b="1" kern="0" dirty="0">
              <a:solidFill>
                <a:srgbClr val="4D4D4D"/>
              </a:solidFill>
              <a:latin typeface="+mn-lt"/>
            </a:endParaRPr>
          </a:p>
          <a:p>
            <a:pPr>
              <a:defRPr/>
            </a:pPr>
            <a:r>
              <a:rPr lang="en-US" sz="2880" b="1" kern="0" dirty="0" smtClean="0">
                <a:solidFill>
                  <a:srgbClr val="4D4D4D"/>
                </a:solidFill>
                <a:latin typeface="+mn-lt"/>
              </a:rPr>
              <a:t>(the problem </a:t>
            </a:r>
            <a:r>
              <a:rPr lang="en-US" sz="2880" b="1" kern="0" dirty="0">
                <a:solidFill>
                  <a:srgbClr val="4D4D4D"/>
                </a:solidFill>
                <a:latin typeface="+mn-lt"/>
              </a:rPr>
              <a:t>- the world is not flat)</a:t>
            </a:r>
            <a:endParaRPr lang="uk-UA" sz="2880" b="1" kern="0" dirty="0">
              <a:solidFill>
                <a:srgbClr val="4D4D4D"/>
              </a:solidFill>
              <a:latin typeface="+mn-lt"/>
            </a:endParaRPr>
          </a:p>
        </p:txBody>
      </p:sp>
      <p:sp>
        <p:nvSpPr>
          <p:cNvPr id="4" name="TextBox 3"/>
          <p:cNvSpPr txBox="1"/>
          <p:nvPr/>
        </p:nvSpPr>
        <p:spPr>
          <a:xfrm>
            <a:off x="6426200" y="6692552"/>
            <a:ext cx="8157817" cy="323165"/>
          </a:xfrm>
          <a:prstGeom prst="rect">
            <a:avLst/>
          </a:prstGeom>
          <a:noFill/>
        </p:spPr>
        <p:txBody>
          <a:bodyPr wrap="square" rtlCol="0">
            <a:spAutoFit/>
          </a:bodyPr>
          <a:lstStyle/>
          <a:p>
            <a:r>
              <a:rPr lang="en-US" sz="1500" dirty="0">
                <a:latin typeface="+mn-lt"/>
              </a:rPr>
              <a:t>source: http://bluemm.blogspot.com/2007/01/excel-formula-to-calculate-distance.html</a:t>
            </a:r>
          </a:p>
        </p:txBody>
      </p:sp>
    </p:spTree>
    <p:extLst>
      <p:ext uri="{BB962C8B-B14F-4D97-AF65-F5344CB8AC3E}">
        <p14:creationId xmlns:p14="http://schemas.microsoft.com/office/powerpoint/2010/main" val="1331095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CA4786E8-6730-42C1-BEB3-30422826DEB0}"/>
              </a:ext>
            </a:extLst>
          </p:cNvPr>
          <p:cNvSpPr>
            <a:spLocks noGrp="1"/>
          </p:cNvSpPr>
          <p:nvPr>
            <p:ph type="body" sz="quarter" idx="11"/>
          </p:nvPr>
        </p:nvSpPr>
        <p:spPr/>
        <p:txBody>
          <a:bodyPr/>
          <a:lstStyle/>
          <a:p>
            <a:r>
              <a:rPr lang="en-US" dirty="0"/>
              <a:t>Basic Geo-Coding for Tableau</a:t>
            </a:r>
          </a:p>
        </p:txBody>
      </p:sp>
    </p:spTree>
    <p:extLst>
      <p:ext uri="{BB962C8B-B14F-4D97-AF65-F5344CB8AC3E}">
        <p14:creationId xmlns:p14="http://schemas.microsoft.com/office/powerpoint/2010/main" val="3543368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8BEA3D4-9B84-4355-916D-04E6308D68A5}"/>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11400130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2424526-3C2F-46E4-86BE-55969960E28A}"/>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20819060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94E9A57-7C73-4C93-A56C-82EDA0B06AB6}"/>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19886805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961E10C-7954-4819-A4FC-F02FFE45EBF9}"/>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1278433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ableau europe map examples">
            <a:extLst>
              <a:ext uri="{FF2B5EF4-FFF2-40B4-BE49-F238E27FC236}">
                <a16:creationId xmlns="" xmlns:a16="http://schemas.microsoft.com/office/drawing/2014/main" id="{654DAA57-0342-41A0-AAF3-E5EF4DF0E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314325"/>
            <a:ext cx="12306300" cy="79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370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sz="4800" dirty="0">
                <a:latin typeface="+mj-lt"/>
                <a:cs typeface="Calibri" pitchFamily="34" charset="0"/>
              </a:rPr>
              <a:t>Geospatial</a:t>
            </a:r>
            <a:r>
              <a:rPr lang="en-US" sz="3840" dirty="0">
                <a:latin typeface="+mj-lt"/>
                <a:cs typeface="Calibri" pitchFamily="34" charset="0"/>
              </a:rPr>
              <a:t>:</a:t>
            </a:r>
            <a:endParaRPr lang="uk-UA" sz="3840" dirty="0">
              <a:latin typeface="+mj-lt"/>
              <a:cs typeface="Calibri" pitchFamily="34" charset="0"/>
            </a:endParaRPr>
          </a:p>
        </p:txBody>
      </p:sp>
      <p:sp>
        <p:nvSpPr>
          <p:cNvPr id="5" name="Content Placeholder 5"/>
          <p:cNvSpPr>
            <a:spLocks noGrp="1"/>
          </p:cNvSpPr>
          <p:nvPr>
            <p:ph type="body" sz="quarter" idx="10"/>
          </p:nvPr>
        </p:nvSpPr>
        <p:spPr/>
        <p:txBody>
          <a:bodyPr/>
          <a:lstStyle/>
          <a:p>
            <a:pPr marL="652462" lvl="1" indent="0">
              <a:buNone/>
            </a:pPr>
            <a:r>
              <a:rPr lang="en-US" sz="3360" dirty="0" smtClean="0">
                <a:cs typeface="Calibri" pitchFamily="34" charset="0"/>
              </a:rPr>
              <a:t>If a picture is worth a thousand words, </a:t>
            </a:r>
          </a:p>
          <a:p>
            <a:pPr marL="652462" lvl="1" indent="0">
              <a:spcAft>
                <a:spcPts val="1200"/>
              </a:spcAft>
              <a:buNone/>
            </a:pPr>
            <a:r>
              <a:rPr lang="en-US" sz="3360" dirty="0">
                <a:cs typeface="Calibri" pitchFamily="34" charset="0"/>
              </a:rPr>
              <a:t>	</a:t>
            </a:r>
            <a:r>
              <a:rPr lang="en-US" sz="3360" dirty="0" smtClean="0">
                <a:cs typeface="Calibri" pitchFamily="34" charset="0"/>
              </a:rPr>
              <a:t>then a map is worth a thousand cells.</a:t>
            </a:r>
          </a:p>
          <a:p>
            <a:pPr lvl="2">
              <a:buFont typeface="Arial" pitchFamily="34" charset="0"/>
              <a:buChar char="•"/>
            </a:pPr>
            <a:r>
              <a:rPr lang="en-US" sz="2800" dirty="0" smtClean="0">
                <a:cs typeface="Calibri" pitchFamily="34" charset="0"/>
              </a:rPr>
              <a:t>Location </a:t>
            </a:r>
            <a:r>
              <a:rPr lang="en-US" sz="2800" dirty="0">
                <a:cs typeface="Calibri" pitchFamily="34" charset="0"/>
              </a:rPr>
              <a:t>can relate disparate data</a:t>
            </a:r>
          </a:p>
          <a:p>
            <a:pPr lvl="2">
              <a:buFont typeface="Arial" pitchFamily="34" charset="0"/>
              <a:buChar char="•"/>
            </a:pPr>
            <a:r>
              <a:rPr lang="en-US" sz="2800" dirty="0" smtClean="0">
                <a:cs typeface="Calibri" pitchFamily="34" charset="0"/>
              </a:rPr>
              <a:t>Easy </a:t>
            </a:r>
            <a:r>
              <a:rPr lang="en-US" sz="2800" dirty="0">
                <a:cs typeface="Calibri" pitchFamily="34" charset="0"/>
              </a:rPr>
              <a:t>to see problem areas</a:t>
            </a:r>
          </a:p>
          <a:p>
            <a:pPr lvl="2">
              <a:buFont typeface="Arial" pitchFamily="34" charset="0"/>
              <a:buChar char="•"/>
            </a:pPr>
            <a:r>
              <a:rPr lang="en-US" sz="2800" dirty="0">
                <a:cs typeface="Calibri" pitchFamily="34" charset="0"/>
              </a:rPr>
              <a:t>By State, County, Zip, Block </a:t>
            </a:r>
          </a:p>
          <a:p>
            <a:pPr lvl="2">
              <a:buFont typeface="Arial" pitchFamily="34" charset="0"/>
              <a:buChar char="•"/>
            </a:pPr>
            <a:r>
              <a:rPr lang="en-US" sz="2800" dirty="0">
                <a:cs typeface="Calibri" pitchFamily="34" charset="0"/>
              </a:rPr>
              <a:t>Even down to </a:t>
            </a:r>
            <a:r>
              <a:rPr lang="en-US" sz="2800" dirty="0" smtClean="0">
                <a:cs typeface="Calibri" pitchFamily="34" charset="0"/>
              </a:rPr>
              <a:t>individual Address</a:t>
            </a:r>
            <a:endParaRPr lang="en-US" sz="2800" dirty="0">
              <a:cs typeface="Calibri" pitchFamily="34" charset="0"/>
            </a:endParaRPr>
          </a:p>
        </p:txBody>
      </p:sp>
    </p:spTree>
    <p:extLst>
      <p:ext uri="{BB962C8B-B14F-4D97-AF65-F5344CB8AC3E}">
        <p14:creationId xmlns:p14="http://schemas.microsoft.com/office/powerpoint/2010/main" val="3239276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E73E9DF4-5B11-4C81-8128-B8F783DFFB60}"/>
              </a:ext>
            </a:extLst>
          </p:cNvPr>
          <p:cNvSpPr>
            <a:spLocks noGrp="1"/>
          </p:cNvSpPr>
          <p:nvPr>
            <p:ph type="body" sz="quarter" idx="11"/>
          </p:nvPr>
        </p:nvSpPr>
        <p:spPr/>
        <p:txBody>
          <a:bodyPr/>
          <a:lstStyle/>
          <a:p>
            <a:r>
              <a:rPr lang="en-US" dirty="0"/>
              <a:t>Adding Mapbox for Additional Designs</a:t>
            </a:r>
          </a:p>
        </p:txBody>
      </p:sp>
    </p:spTree>
    <p:extLst>
      <p:ext uri="{BB962C8B-B14F-4D97-AF65-F5344CB8AC3E}">
        <p14:creationId xmlns:p14="http://schemas.microsoft.com/office/powerpoint/2010/main" val="829934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4649D55-39EA-4E53-84CF-E56D08887FBE}"/>
              </a:ext>
            </a:extLst>
          </p:cNvPr>
          <p:cNvSpPr>
            <a:spLocks noGrp="1"/>
          </p:cNvSpPr>
          <p:nvPr>
            <p:ph type="body" sz="quarter" idx="12"/>
          </p:nvPr>
        </p:nvSpPr>
        <p:spPr/>
        <p:txBody>
          <a:bodyPr/>
          <a:lstStyle/>
          <a:p>
            <a:r>
              <a:rPr lang="en-US" dirty="0"/>
              <a:t>What is Mapbox?</a:t>
            </a:r>
          </a:p>
        </p:txBody>
      </p:sp>
      <p:sp>
        <p:nvSpPr>
          <p:cNvPr id="4" name="Content Placeholder 3">
            <a:extLst>
              <a:ext uri="{FF2B5EF4-FFF2-40B4-BE49-F238E27FC236}">
                <a16:creationId xmlns="" xmlns:a16="http://schemas.microsoft.com/office/drawing/2014/main" id="{B641E486-3D32-47B8-AFF8-383B8BD44BF3}"/>
              </a:ext>
            </a:extLst>
          </p:cNvPr>
          <p:cNvSpPr>
            <a:spLocks noGrp="1"/>
          </p:cNvSpPr>
          <p:nvPr>
            <p:ph idx="14"/>
          </p:nvPr>
        </p:nvSpPr>
        <p:spPr>
          <a:xfrm>
            <a:off x="704476" y="1893515"/>
            <a:ext cx="13274793" cy="4339650"/>
          </a:xfrm>
        </p:spPr>
        <p:txBody>
          <a:bodyPr/>
          <a:lstStyle/>
          <a:p>
            <a:r>
              <a:rPr lang="en-US" dirty="0"/>
              <a:t>Mapbox is a mapping platform used by developers to integrate location into any mobile or online application. Mapbox is paired with Tableau to help increase the designs that can be created in tableau. </a:t>
            </a:r>
          </a:p>
          <a:p>
            <a:endParaRPr lang="en-US" dirty="0"/>
          </a:p>
          <a:p>
            <a:r>
              <a:rPr lang="en-US" dirty="0"/>
              <a:t>To move forward create a free </a:t>
            </a:r>
            <a:r>
              <a:rPr lang="en-US" dirty="0" err="1"/>
              <a:t>mapbox</a:t>
            </a:r>
            <a:r>
              <a:rPr lang="en-US" dirty="0"/>
              <a:t> account here to get the API access tokens needed:</a:t>
            </a:r>
          </a:p>
          <a:p>
            <a:r>
              <a:rPr lang="en-US" dirty="0">
                <a:hlinkClick r:id="rId2"/>
              </a:rPr>
              <a:t>https://www.mapbox.com/</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1563796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2EAFEF3-4A9B-4E6F-8162-261512BDD25F}"/>
              </a:ext>
            </a:extLst>
          </p:cNvPr>
          <p:cNvPicPr>
            <a:picLocks noChangeAspect="1"/>
          </p:cNvPicPr>
          <p:nvPr/>
        </p:nvPicPr>
        <p:blipFill>
          <a:blip r:embed="rId3"/>
          <a:stretch>
            <a:fillRect/>
          </a:stretch>
        </p:blipFill>
        <p:spPr>
          <a:xfrm>
            <a:off x="1424354" y="98474"/>
            <a:ext cx="12344400" cy="8229600"/>
          </a:xfrm>
          <a:prstGeom prst="rect">
            <a:avLst/>
          </a:prstGeom>
        </p:spPr>
      </p:pic>
    </p:spTree>
    <p:extLst>
      <p:ext uri="{BB962C8B-B14F-4D97-AF65-F5344CB8AC3E}">
        <p14:creationId xmlns:p14="http://schemas.microsoft.com/office/powerpoint/2010/main" val="33143817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79487EE-3512-4702-A0EC-2B103419C322}"/>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7033630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1D4AF66-022C-4FC3-8A90-2DF50C7D77F4}"/>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36379423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15E07C5-1843-4A1A-8972-76D737675130}"/>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28408722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E64B197-D05B-4952-9EA2-DA6CC8E160B3}"/>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865325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apbox map examples i">
            <a:extLst>
              <a:ext uri="{FF2B5EF4-FFF2-40B4-BE49-F238E27FC236}">
                <a16:creationId xmlns="" xmlns:a16="http://schemas.microsoft.com/office/drawing/2014/main" id="{450EA321-FA38-43A8-BAD5-A39E6074D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199" y="4488289"/>
            <a:ext cx="476250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2.staticflickr.com/8/7005/26700852860_911efd5a0e_o.jpg">
            <a:extLst>
              <a:ext uri="{FF2B5EF4-FFF2-40B4-BE49-F238E27FC236}">
                <a16:creationId xmlns="" xmlns:a16="http://schemas.microsoft.com/office/drawing/2014/main" id="{364A82E5-154C-4A54-89E7-9F10D37BDCC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59932" y="385808"/>
            <a:ext cx="5741767" cy="355661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www.evolytics.com/wp-content/uploads/2016/03/Tableau-Symbol-Map-with-Mapbox-Integration-Feature.jpg">
            <a:extLst>
              <a:ext uri="{FF2B5EF4-FFF2-40B4-BE49-F238E27FC236}">
                <a16:creationId xmlns="" xmlns:a16="http://schemas.microsoft.com/office/drawing/2014/main" id="{A831EEE1-D7D9-4D01-B813-59588BC15B2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2616" y="4330579"/>
            <a:ext cx="6960210" cy="371584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mapbox map examples tableau">
            <a:extLst>
              <a:ext uri="{FF2B5EF4-FFF2-40B4-BE49-F238E27FC236}">
                <a16:creationId xmlns="" xmlns:a16="http://schemas.microsoft.com/office/drawing/2014/main" id="{8DD55A16-31DA-449F-9841-79C76FCE3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655" y="631461"/>
            <a:ext cx="6140333" cy="331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56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7040F61-58C2-46D1-9F44-C35A10FAC5E5}"/>
              </a:ext>
            </a:extLst>
          </p:cNvPr>
          <p:cNvSpPr>
            <a:spLocks noGrp="1"/>
          </p:cNvSpPr>
          <p:nvPr>
            <p:ph type="body" sz="quarter" idx="11"/>
          </p:nvPr>
        </p:nvSpPr>
        <p:spPr/>
        <p:txBody>
          <a:bodyPr/>
          <a:lstStyle/>
          <a:p>
            <a:r>
              <a:rPr lang="en-US" dirty="0"/>
              <a:t>Dual Axis Mapping</a:t>
            </a:r>
          </a:p>
        </p:txBody>
      </p:sp>
    </p:spTree>
    <p:extLst>
      <p:ext uri="{BB962C8B-B14F-4D97-AF65-F5344CB8AC3E}">
        <p14:creationId xmlns:p14="http://schemas.microsoft.com/office/powerpoint/2010/main" val="21829926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99" y="0"/>
            <a:ext cx="9516803" cy="7611537"/>
          </a:xfrm>
          <a:prstGeom prst="rect">
            <a:avLst/>
          </a:prstGeom>
        </p:spPr>
      </p:pic>
      <p:sp>
        <p:nvSpPr>
          <p:cNvPr id="4" name="Rectangle 3"/>
          <p:cNvSpPr/>
          <p:nvPr/>
        </p:nvSpPr>
        <p:spPr>
          <a:xfrm>
            <a:off x="260350" y="7811889"/>
            <a:ext cx="14109700" cy="338554"/>
          </a:xfrm>
          <a:prstGeom prst="rect">
            <a:avLst/>
          </a:prstGeom>
        </p:spPr>
        <p:txBody>
          <a:bodyPr wrap="square">
            <a:spAutoFit/>
          </a:bodyPr>
          <a:lstStyle/>
          <a:p>
            <a:pPr algn="ctr" defTabSz="1097236"/>
            <a:r>
              <a:rPr lang="en-US" sz="1600" dirty="0">
                <a:solidFill>
                  <a:srgbClr val="4D4D4D"/>
                </a:solidFill>
                <a:latin typeface="+mn-lt"/>
                <a:cs typeface="+mn-cs"/>
              </a:rPr>
              <a:t>Source: https://www.interworks.com/blog/dyu/2017/03/09/data-viz-mapping-dc-potholepalooza-2016</a:t>
            </a:r>
          </a:p>
        </p:txBody>
      </p:sp>
    </p:spTree>
    <p:extLst>
      <p:ext uri="{BB962C8B-B14F-4D97-AF65-F5344CB8AC3E}">
        <p14:creationId xmlns:p14="http://schemas.microsoft.com/office/powerpoint/2010/main" val="2813864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S Unemployment Rate 200812.gif"/>
          <p:cNvPicPr>
            <a:picLocks noChangeAspect="1"/>
          </p:cNvPicPr>
          <p:nvPr/>
        </p:nvPicPr>
        <p:blipFill>
          <a:blip r:embed="rId3" cstate="print"/>
          <a:stretch>
            <a:fillRect/>
          </a:stretch>
        </p:blipFill>
        <p:spPr>
          <a:xfrm>
            <a:off x="1834515" y="5715"/>
            <a:ext cx="10961370" cy="8218170"/>
          </a:xfrm>
          <a:prstGeom prst="rect">
            <a:avLst/>
          </a:prstGeom>
        </p:spPr>
      </p:pic>
    </p:spTree>
    <p:extLst>
      <p:ext uri="{BB962C8B-B14F-4D97-AF65-F5344CB8AC3E}">
        <p14:creationId xmlns:p14="http://schemas.microsoft.com/office/powerpoint/2010/main" val="18431099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E94FFF2-185D-4F1E-9B66-1958A827C86B}"/>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485498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9558070-3808-4967-BD39-B6D52EC1CE1A}"/>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3005527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909B877-97A5-4C3D-B64E-2D7DC9C49E1C}"/>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22470456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4D91E74-904B-47BD-84CB-1A8E34037577}"/>
              </a:ext>
            </a:extLst>
          </p:cNvPr>
          <p:cNvPicPr>
            <a:picLocks noChangeAspect="1"/>
          </p:cNvPicPr>
          <p:nvPr/>
        </p:nvPicPr>
        <p:blipFill>
          <a:blip r:embed="rId3"/>
          <a:stretch>
            <a:fillRect/>
          </a:stretch>
        </p:blipFill>
        <p:spPr>
          <a:xfrm>
            <a:off x="1143000" y="0"/>
            <a:ext cx="12344400" cy="8229600"/>
          </a:xfrm>
          <a:prstGeom prst="rect">
            <a:avLst/>
          </a:prstGeom>
        </p:spPr>
      </p:pic>
    </p:spTree>
    <p:extLst>
      <p:ext uri="{BB962C8B-B14F-4D97-AF65-F5344CB8AC3E}">
        <p14:creationId xmlns:p14="http://schemas.microsoft.com/office/powerpoint/2010/main" val="28590090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911625" y="1643271"/>
            <a:ext cx="10698480" cy="3379387"/>
          </a:xfrm>
          <a:prstGeom prst="rect">
            <a:avLst/>
          </a:prstGeom>
        </p:spPr>
        <p:txBody>
          <a:bodyPr wrap="square">
            <a:spAutoFit/>
          </a:bodyPr>
          <a:lstStyle/>
          <a:p>
            <a:pPr algn="ctr"/>
            <a:r>
              <a:rPr lang="en-US" sz="3840" dirty="0">
                <a:latin typeface="+mn-lt"/>
                <a:cs typeface="Calibri" pitchFamily="34" charset="0"/>
              </a:rPr>
              <a:t>Amendment to the Rehabilitation Act</a:t>
            </a:r>
          </a:p>
          <a:p>
            <a:pPr algn="ctr"/>
            <a:r>
              <a:rPr lang="en-US" sz="3840" dirty="0">
                <a:latin typeface="+mn-lt"/>
                <a:cs typeface="Calibri" pitchFamily="34" charset="0"/>
              </a:rPr>
              <a:t>Section 508 - required for Federal Agencies, encouraged use for all companies.</a:t>
            </a:r>
          </a:p>
          <a:p>
            <a:pPr algn="ctr"/>
            <a:endParaRPr lang="en-US" sz="3120" dirty="0">
              <a:latin typeface="+mn-lt"/>
            </a:endParaRPr>
          </a:p>
          <a:p>
            <a:pPr algn="ctr"/>
            <a:r>
              <a:rPr lang="en-US" sz="3360" b="1" u="sng" dirty="0">
                <a:solidFill>
                  <a:srgbClr val="0070C0"/>
                </a:solidFill>
                <a:latin typeface="+mn-lt"/>
                <a:cs typeface="Calibri" pitchFamily="34" charset="0"/>
              </a:rPr>
              <a:t>http://www.joefreelance.com/508background.html</a:t>
            </a:r>
          </a:p>
          <a:p>
            <a:pPr algn="ctr"/>
            <a:endParaRPr lang="en-US" sz="3360" b="1" u="sng" dirty="0">
              <a:solidFill>
                <a:srgbClr val="0070C0"/>
              </a:solidFill>
              <a:latin typeface="Calibri" pitchFamily="34" charset="0"/>
              <a:cs typeface="Calibri" pitchFamily="34" charset="0"/>
            </a:endParaRPr>
          </a:p>
        </p:txBody>
      </p:sp>
      <p:sp>
        <p:nvSpPr>
          <p:cNvPr id="3" name="TextBox 2"/>
          <p:cNvSpPr txBox="1"/>
          <p:nvPr/>
        </p:nvSpPr>
        <p:spPr>
          <a:xfrm>
            <a:off x="3257383" y="5622898"/>
            <a:ext cx="8006963" cy="830997"/>
          </a:xfrm>
          <a:prstGeom prst="rect">
            <a:avLst/>
          </a:prstGeom>
          <a:noFill/>
        </p:spPr>
        <p:txBody>
          <a:bodyPr wrap="square" rtlCol="0">
            <a:spAutoFit/>
          </a:bodyPr>
          <a:lstStyle/>
          <a:p>
            <a:pPr algn="ctr"/>
            <a:r>
              <a:rPr lang="en-US" sz="4800" dirty="0">
                <a:latin typeface="+mn-lt"/>
                <a:cs typeface="Calibri" pitchFamily="34" charset="0"/>
              </a:rPr>
              <a:t>GIS not currently compliant</a:t>
            </a:r>
          </a:p>
        </p:txBody>
      </p:sp>
    </p:spTree>
    <p:extLst>
      <p:ext uri="{BB962C8B-B14F-4D97-AF65-F5344CB8AC3E}">
        <p14:creationId xmlns:p14="http://schemas.microsoft.com/office/powerpoint/2010/main" val="37578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605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8800" y="0"/>
            <a:ext cx="10972800" cy="8229600"/>
          </a:xfrm>
          <a:prstGeom prst="rect">
            <a:avLst/>
          </a:prstGeom>
        </p:spPr>
      </p:pic>
      <p:sp>
        <p:nvSpPr>
          <p:cNvPr id="3" name="Rectangle 2"/>
          <p:cNvSpPr/>
          <p:nvPr/>
        </p:nvSpPr>
        <p:spPr>
          <a:xfrm>
            <a:off x="2286000" y="7697589"/>
            <a:ext cx="10149840" cy="424732"/>
          </a:xfrm>
          <a:prstGeom prst="rect">
            <a:avLst/>
          </a:prstGeom>
        </p:spPr>
        <p:txBody>
          <a:bodyPr wrap="square">
            <a:spAutoFit/>
          </a:bodyPr>
          <a:lstStyle/>
          <a:p>
            <a:pPr algn="ctr" defTabSz="1097236"/>
            <a:r>
              <a:rPr lang="en-US" sz="2160" dirty="0">
                <a:solidFill>
                  <a:srgbClr val="4D4D4D"/>
                </a:solidFill>
                <a:latin typeface="Avenir LT Std 45 Book" panose="020B0502020203020204" pitchFamily="34" charset="0"/>
                <a:cs typeface="+mn-cs"/>
              </a:rPr>
              <a:t>Source: </a:t>
            </a:r>
            <a:r>
              <a:rPr lang="en-US" sz="2160" i="1" dirty="0">
                <a:solidFill>
                  <a:srgbClr val="4D4D4D"/>
                </a:solidFill>
                <a:latin typeface="Avenir LT Std 45 Book" panose="020B0502020203020204" pitchFamily="34" charset="0"/>
                <a:cs typeface="+mn-cs"/>
              </a:rPr>
              <a:t>The Big Book of Dashboards</a:t>
            </a:r>
            <a:r>
              <a:rPr lang="en-US" sz="2160" dirty="0">
                <a:solidFill>
                  <a:srgbClr val="4D4D4D"/>
                </a:solidFill>
                <a:latin typeface="Avenir LT Std 45 Book" panose="020B0502020203020204" pitchFamily="34" charset="0"/>
                <a:cs typeface="+mn-cs"/>
              </a:rPr>
              <a:t> (page 15)</a:t>
            </a:r>
          </a:p>
        </p:txBody>
      </p:sp>
    </p:spTree>
    <p:extLst>
      <p:ext uri="{BB962C8B-B14F-4D97-AF65-F5344CB8AC3E}">
        <p14:creationId xmlns:p14="http://schemas.microsoft.com/office/powerpoint/2010/main" val="5991698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647" y="822960"/>
            <a:ext cx="10931393" cy="7040880"/>
          </a:xfrm>
          <a:prstGeom prst="rect">
            <a:avLst/>
          </a:prstGeom>
          <a:noFill/>
          <a:ln>
            <a:noFill/>
          </a:ln>
        </p:spPr>
      </p:pic>
    </p:spTree>
    <p:extLst>
      <p:ext uri="{BB962C8B-B14F-4D97-AF65-F5344CB8AC3E}">
        <p14:creationId xmlns:p14="http://schemas.microsoft.com/office/powerpoint/2010/main" val="24224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438" y="908686"/>
            <a:ext cx="11044163" cy="6863714"/>
          </a:xfrm>
          <a:prstGeom prst="rect">
            <a:avLst/>
          </a:prstGeom>
          <a:noFill/>
          <a:ln>
            <a:noFill/>
          </a:ln>
        </p:spPr>
      </p:pic>
    </p:spTree>
    <p:extLst>
      <p:ext uri="{BB962C8B-B14F-4D97-AF65-F5344CB8AC3E}">
        <p14:creationId xmlns:p14="http://schemas.microsoft.com/office/powerpoint/2010/main" val="7945407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07" y="1536192"/>
            <a:ext cx="14229987" cy="5632704"/>
          </a:xfrm>
          <a:prstGeom prst="rect">
            <a:avLst/>
          </a:prstGeom>
        </p:spPr>
      </p:pic>
    </p:spTree>
    <p:extLst>
      <p:ext uri="{BB962C8B-B14F-4D97-AF65-F5344CB8AC3E}">
        <p14:creationId xmlns:p14="http://schemas.microsoft.com/office/powerpoint/2010/main" val="2931118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1094</TotalTime>
  <Words>2283</Words>
  <Application>Microsoft Office PowerPoint</Application>
  <PresentationFormat>Custom</PresentationFormat>
  <Paragraphs>133</Paragraphs>
  <Slides>55</Slides>
  <Notes>48</Notes>
  <HiddenSlides>1</HiddenSlides>
  <MMClips>2</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ＭＳ Ｐゴシック</vt:lpstr>
      <vt:lpstr>Arial</vt:lpstr>
      <vt:lpstr>Avenir LT Std 45 Book</vt:lpstr>
      <vt:lpstr>BentonSans Book</vt:lpstr>
      <vt:lpstr>Calibri</vt:lpstr>
      <vt:lpstr>Gill Sans MT</vt:lpstr>
      <vt:lpstr>Lucida Console</vt:lpstr>
      <vt:lpstr>Lucida Grande</vt:lpstr>
      <vt:lpstr>Merriweather Light</vt:lpstr>
      <vt:lpstr>TableauLight Regular</vt:lpstr>
      <vt:lpstr>Tahoma</vt:lpstr>
      <vt:lpstr>Verdana</vt:lpstr>
      <vt:lpstr>PPT_Corporate_Template_BentonSans_16.9_c</vt:lpstr>
      <vt:lpstr>Custom Design</vt:lpstr>
      <vt:lpstr>PowerPoint Presentation</vt:lpstr>
      <vt:lpstr>Mapping Data</vt:lpstr>
      <vt:lpstr>PowerPoint Presentation</vt:lpstr>
      <vt:lpstr>Geospatial: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142</cp:revision>
  <cp:lastPrinted>2015-11-05T23:58:20Z</cp:lastPrinted>
  <dcterms:created xsi:type="dcterms:W3CDTF">2017-05-11T09:54:05Z</dcterms:created>
  <dcterms:modified xsi:type="dcterms:W3CDTF">2017-08-01T21:13:50Z</dcterms:modified>
  <cp:category/>
</cp:coreProperties>
</file>